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handoutMasterIdLst>
    <p:handoutMasterId r:id="rId5"/>
  </p:handoutMasterIdLst>
  <p:sldIdLst>
    <p:sldId id="268" r:id="rId2"/>
    <p:sldId id="266" r:id="rId3"/>
  </p:sldIdLst>
  <p:sldSz cx="7559675" cy="1069181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6E28"/>
    <a:srgbClr val="D0F8E4"/>
    <a:srgbClr val="F8FEFD"/>
    <a:srgbClr val="21BCA6"/>
    <a:srgbClr val="F4EDD1"/>
    <a:srgbClr val="F2EDD1"/>
    <a:srgbClr val="FE701B"/>
    <a:srgbClr val="F0F5FB"/>
    <a:srgbClr val="FFF5EF"/>
    <a:srgbClr val="5D9C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3" d="100"/>
          <a:sy n="53" d="100"/>
        </p:scale>
        <p:origin x="260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3" d="100"/>
          <a:sy n="53" d="100"/>
        </p:scale>
        <p:origin x="294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4CFF4E-D85D-4C89-B386-AAC2F87BA94A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97F1B7-32B7-4FD5-8C50-BF6F61E5A7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94801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B0556D-8F13-4C86-9F6F-2FC47457CB20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0750" y="1233488"/>
            <a:ext cx="23542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A5554D-FEA8-41F3-A2D6-DA4651540A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55642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77AC0750-9A69-5173-9AD7-3619FEFE4AA3}"/>
              </a:ext>
            </a:extLst>
          </p:cNvPr>
          <p:cNvGrpSpPr>
            <a:grpSpLocks/>
          </p:cNvGrpSpPr>
          <p:nvPr userDrawn="1"/>
        </p:nvGrpSpPr>
        <p:grpSpPr>
          <a:xfrm>
            <a:off x="0" y="741391"/>
            <a:ext cx="7559675" cy="9783108"/>
            <a:chOff x="0" y="741391"/>
            <a:chExt cx="7559675" cy="9783108"/>
          </a:xfrm>
        </p:grpSpPr>
        <p:pic>
          <p:nvPicPr>
            <p:cNvPr id="8" name="図 7" descr="背景パターン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05D67193-2127-5FBD-D1D2-184CB1AF3E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741391"/>
              <a:ext cx="7559675" cy="9783108"/>
            </a:xfrm>
            <a:prstGeom prst="rect">
              <a:avLst/>
            </a:prstGeom>
          </p:spPr>
        </p:pic>
        <p:pic>
          <p:nvPicPr>
            <p:cNvPr id="9" name="図 8" descr="グラフィカル ユーザー インターフェイス, アプリケーション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3517DD8E-7508-48FB-21F6-181687097D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23849" y="900745"/>
              <a:ext cx="1506347" cy="1430034"/>
            </a:xfrm>
            <a:prstGeom prst="rect">
              <a:avLst/>
            </a:prstGeom>
          </p:spPr>
        </p:pic>
        <p:pic>
          <p:nvPicPr>
            <p:cNvPr id="10" name="図 9" descr="ロゴ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A306151D-34FD-1611-8F08-345C16CC79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741392"/>
              <a:ext cx="2089810" cy="2132836"/>
            </a:xfrm>
            <a:prstGeom prst="rect">
              <a:avLst/>
            </a:prstGeom>
          </p:spPr>
        </p:pic>
      </p:grp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A0C535CB-1AC2-1095-E770-B26D93690B4D}"/>
              </a:ext>
            </a:extLst>
          </p:cNvPr>
          <p:cNvSpPr/>
          <p:nvPr userDrawn="1"/>
        </p:nvSpPr>
        <p:spPr>
          <a:xfrm>
            <a:off x="0" y="8786534"/>
            <a:ext cx="7559113" cy="1905279"/>
          </a:xfrm>
          <a:prstGeom prst="rect">
            <a:avLst/>
          </a:prstGeom>
          <a:solidFill>
            <a:srgbClr val="F4EDD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A0081E4A-1885-0C2D-5B04-D7F1DC9FE10B}"/>
              </a:ext>
            </a:extLst>
          </p:cNvPr>
          <p:cNvSpPr/>
          <p:nvPr userDrawn="1"/>
        </p:nvSpPr>
        <p:spPr>
          <a:xfrm>
            <a:off x="0" y="0"/>
            <a:ext cx="7559675" cy="7070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975D6C3-7F69-5B4B-0881-B3F668E73AA4}"/>
              </a:ext>
            </a:extLst>
          </p:cNvPr>
          <p:cNvSpPr txBox="1"/>
          <p:nvPr userDrawn="1"/>
        </p:nvSpPr>
        <p:spPr>
          <a:xfrm>
            <a:off x="756393" y="8765954"/>
            <a:ext cx="60552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Microsoft GothicNeo" panose="020B0503020000020004" pitchFamily="34" charset="-127"/>
              </a:rPr>
              <a:t>キャリア相談の申し込みや実施方法は</a:t>
            </a:r>
            <a:r>
              <a:rPr kumimoji="1" lang="en-US" altLang="ja-JP" sz="11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Microsoft GothicNeo" panose="020B0503020000020004" pitchFamily="34" charset="-127"/>
              </a:rPr>
              <a:t>【</a:t>
            </a:r>
            <a:r>
              <a:rPr kumimoji="1" lang="ja-JP" altLang="en-US" sz="11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Microsoft GothicNeo" panose="020B0503020000020004" pitchFamily="34" charset="-127"/>
              </a:rPr>
              <a:t>キャリア支援サイト</a:t>
            </a:r>
            <a:r>
              <a:rPr kumimoji="1" lang="en-US" altLang="ja-JP" sz="11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Microsoft GothicNeo" panose="020B0503020000020004" pitchFamily="34" charset="-127"/>
              </a:rPr>
              <a:t>】</a:t>
            </a:r>
            <a:r>
              <a:rPr kumimoji="1" lang="ja-JP" altLang="en-US" sz="11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Microsoft GothicNeo" panose="020B0503020000020004" pitchFamily="34" charset="-127"/>
              </a:rPr>
              <a:t>をご覧ください。 </a:t>
            </a:r>
            <a:endParaRPr kumimoji="1" lang="en-US" altLang="ja-JP" sz="11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Microsoft GothicNeo" panose="020B0503020000020004" pitchFamily="34" charset="-127"/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D4872D27-0455-0487-CF8C-156FBFDB117F}"/>
              </a:ext>
            </a:extLst>
          </p:cNvPr>
          <p:cNvSpPr/>
          <p:nvPr userDrawn="1"/>
        </p:nvSpPr>
        <p:spPr>
          <a:xfrm>
            <a:off x="1112704" y="1948408"/>
            <a:ext cx="5334267" cy="514059"/>
          </a:xfrm>
          <a:prstGeom prst="roundRect">
            <a:avLst>
              <a:gd name="adj" fmla="val 50000"/>
            </a:avLst>
          </a:prstGeom>
          <a:solidFill>
            <a:srgbClr val="ED6E28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5" name="図 14" descr="シャツ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DF691EF0-50B6-FCEF-E7E8-6FBADB12ED8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870" y="3600708"/>
            <a:ext cx="2792537" cy="2792537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384217F9-E1E2-E5D1-E68B-DF74A870B23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0068" y="3682185"/>
            <a:ext cx="4418975" cy="1497118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184E8B0B-3B5D-D072-BC83-2688342FB54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2566" y="6791759"/>
            <a:ext cx="4419895" cy="1497430"/>
          </a:xfrm>
          <a:prstGeom prst="rect">
            <a:avLst/>
          </a:prstGeom>
        </p:spPr>
      </p:pic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46FF8FBC-4283-FE63-B89A-461D8F4A88F3}"/>
              </a:ext>
            </a:extLst>
          </p:cNvPr>
          <p:cNvSpPr/>
          <p:nvPr userDrawn="1"/>
        </p:nvSpPr>
        <p:spPr>
          <a:xfrm>
            <a:off x="532831" y="8642188"/>
            <a:ext cx="6502402" cy="347683"/>
          </a:xfrm>
          <a:prstGeom prst="roundRect">
            <a:avLst>
              <a:gd name="adj" fmla="val 50000"/>
            </a:avLst>
          </a:prstGeom>
          <a:solidFill>
            <a:srgbClr val="ED6E28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9" name="図 18" descr="名刺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4E4CBF39-C16C-9B1B-6096-A50345FE584E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658" y="6257317"/>
            <a:ext cx="2906017" cy="2906017"/>
          </a:xfrm>
          <a:prstGeom prst="rect">
            <a:avLst/>
          </a:prstGeom>
        </p:spPr>
      </p:pic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354009F0-170C-B3B0-FE32-4CEE6A1A4456}"/>
              </a:ext>
            </a:extLst>
          </p:cNvPr>
          <p:cNvSpPr/>
          <p:nvPr userDrawn="1"/>
        </p:nvSpPr>
        <p:spPr>
          <a:xfrm>
            <a:off x="5523806" y="6349281"/>
            <a:ext cx="681645" cy="3825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CAFC4556-0091-82D0-3E29-F85AF084943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68967" y="5301118"/>
            <a:ext cx="4419895" cy="1497430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4AED731F-8519-1187-B04C-B9A9C98DFAD1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810" y="942928"/>
            <a:ext cx="3782328" cy="108897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8BD8BDA3-4EC3-1CAD-3A92-DC0D9CAE60A1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89" y="2364961"/>
            <a:ext cx="7007697" cy="1291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530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2798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2F9A1570-EAEF-BF99-2348-394EA929A616}"/>
              </a:ext>
            </a:extLst>
          </p:cNvPr>
          <p:cNvSpPr/>
          <p:nvPr userDrawn="1"/>
        </p:nvSpPr>
        <p:spPr>
          <a:xfrm>
            <a:off x="0" y="0"/>
            <a:ext cx="7559675" cy="7070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9749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BC5F18A-BAC4-FA3B-61AF-B710C477AD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51418" y="4170680"/>
            <a:ext cx="4256837" cy="602069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FE710AA-33EA-9F9C-D34C-D72E718421C0}"/>
              </a:ext>
            </a:extLst>
          </p:cNvPr>
          <p:cNvSpPr/>
          <p:nvPr/>
        </p:nvSpPr>
        <p:spPr>
          <a:xfrm>
            <a:off x="1651418" y="4228417"/>
            <a:ext cx="2264090" cy="28195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E9E18FF-95AA-6EAE-E7D3-1C7C0D48A392}"/>
              </a:ext>
            </a:extLst>
          </p:cNvPr>
          <p:cNvSpPr txBox="1"/>
          <p:nvPr/>
        </p:nvSpPr>
        <p:spPr>
          <a:xfrm>
            <a:off x="1047396" y="4107784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①</a:t>
            </a:r>
          </a:p>
        </p:txBody>
      </p:sp>
      <p:sp>
        <p:nvSpPr>
          <p:cNvPr id="9" name="矢印: 下 8">
            <a:extLst>
              <a:ext uri="{FF2B5EF4-FFF2-40B4-BE49-F238E27FC236}">
                <a16:creationId xmlns:a16="http://schemas.microsoft.com/office/drawing/2014/main" id="{BB603649-C6F1-17FA-28CD-EABD053913D4}"/>
              </a:ext>
            </a:extLst>
          </p:cNvPr>
          <p:cNvSpPr/>
          <p:nvPr/>
        </p:nvSpPr>
        <p:spPr>
          <a:xfrm>
            <a:off x="6398530" y="9503443"/>
            <a:ext cx="914400" cy="1009931"/>
          </a:xfrm>
          <a:prstGeom prst="downArrow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C75A469B-65F1-349F-98E7-486995766CF0}"/>
              </a:ext>
            </a:extLst>
          </p:cNvPr>
          <p:cNvSpPr/>
          <p:nvPr/>
        </p:nvSpPr>
        <p:spPr>
          <a:xfrm>
            <a:off x="4579814" y="4228417"/>
            <a:ext cx="1328443" cy="28195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AE94CFD9-1E30-5379-4114-21F0F1405FF4}"/>
              </a:ext>
            </a:extLst>
          </p:cNvPr>
          <p:cNvSpPr txBox="1"/>
          <p:nvPr/>
        </p:nvSpPr>
        <p:spPr>
          <a:xfrm>
            <a:off x="5968540" y="4107784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②</a:t>
            </a: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F71555C9-65B8-3BFC-A68C-A1C0CB9E6741}"/>
              </a:ext>
            </a:extLst>
          </p:cNvPr>
          <p:cNvSpPr/>
          <p:nvPr/>
        </p:nvSpPr>
        <p:spPr>
          <a:xfrm>
            <a:off x="2645782" y="5254262"/>
            <a:ext cx="2422282" cy="314400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A87CEA6-758A-D949-F154-8CEBBB7A8D48}"/>
              </a:ext>
            </a:extLst>
          </p:cNvPr>
          <p:cNvSpPr txBox="1"/>
          <p:nvPr/>
        </p:nvSpPr>
        <p:spPr>
          <a:xfrm>
            <a:off x="5913912" y="5117874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③</a:t>
            </a: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3C594ECB-141B-B3A3-14E3-EFD86864726A}"/>
              </a:ext>
            </a:extLst>
          </p:cNvPr>
          <p:cNvSpPr/>
          <p:nvPr/>
        </p:nvSpPr>
        <p:spPr>
          <a:xfrm>
            <a:off x="1766277" y="6218063"/>
            <a:ext cx="3946769" cy="258604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252F078-7D7B-DCB3-DD9B-0469220D011E}"/>
              </a:ext>
            </a:extLst>
          </p:cNvPr>
          <p:cNvSpPr txBox="1"/>
          <p:nvPr/>
        </p:nvSpPr>
        <p:spPr>
          <a:xfrm>
            <a:off x="1047396" y="7220225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④</a:t>
            </a: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7DFE3CBA-86F4-0312-85C9-CB804C1C9558}"/>
              </a:ext>
            </a:extLst>
          </p:cNvPr>
          <p:cNvSpPr/>
          <p:nvPr/>
        </p:nvSpPr>
        <p:spPr>
          <a:xfrm>
            <a:off x="1766277" y="8997320"/>
            <a:ext cx="3946769" cy="253349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46040830-F960-8C3A-FC70-03045A116D77}"/>
              </a:ext>
            </a:extLst>
          </p:cNvPr>
          <p:cNvSpPr txBox="1"/>
          <p:nvPr/>
        </p:nvSpPr>
        <p:spPr>
          <a:xfrm>
            <a:off x="1047396" y="8909553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⑤</a:t>
            </a: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6AAA998B-3CDE-A7F3-6332-D2121316C92C}"/>
              </a:ext>
            </a:extLst>
          </p:cNvPr>
          <p:cNvSpPr/>
          <p:nvPr/>
        </p:nvSpPr>
        <p:spPr>
          <a:xfrm>
            <a:off x="1766278" y="9321039"/>
            <a:ext cx="2232194" cy="780389"/>
          </a:xfrm>
          <a:prstGeom prst="rect">
            <a:avLst/>
          </a:prstGeom>
          <a:noFill/>
          <a:ln w="28575"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6D5CBF13-8942-604E-C6CE-86635B5BF5F6}"/>
              </a:ext>
            </a:extLst>
          </p:cNvPr>
          <p:cNvSpPr/>
          <p:nvPr/>
        </p:nvSpPr>
        <p:spPr>
          <a:xfrm>
            <a:off x="3998472" y="9321039"/>
            <a:ext cx="1714574" cy="780389"/>
          </a:xfrm>
          <a:prstGeom prst="rect">
            <a:avLst/>
          </a:prstGeom>
          <a:noFill/>
          <a:ln w="28575"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C054AA8-0FAD-D809-7398-5B8AA3D0A267}"/>
              </a:ext>
            </a:extLst>
          </p:cNvPr>
          <p:cNvSpPr txBox="1"/>
          <p:nvPr/>
        </p:nvSpPr>
        <p:spPr>
          <a:xfrm>
            <a:off x="326178" y="9570109"/>
            <a:ext cx="720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⑥</a:t>
            </a:r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-01</a:t>
            </a:r>
            <a:endParaRPr kumimoji="1" lang="ja-JP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672D628-8224-9043-2D01-034FA60E526F}"/>
              </a:ext>
            </a:extLst>
          </p:cNvPr>
          <p:cNvSpPr txBox="1"/>
          <p:nvPr/>
        </p:nvSpPr>
        <p:spPr>
          <a:xfrm>
            <a:off x="6341489" y="7666482"/>
            <a:ext cx="720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⑥</a:t>
            </a:r>
            <a:r>
              <a:rPr kumimoji="1" lang="en-US" altLang="ja-JP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-02</a:t>
            </a:r>
          </a:p>
        </p:txBody>
      </p:sp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71F52DFE-B1CF-D984-37B3-ECBDC53421BA}"/>
              </a:ext>
            </a:extLst>
          </p:cNvPr>
          <p:cNvCxnSpPr>
            <a:cxnSpLocks/>
            <a:stCxn id="26" idx="1"/>
            <a:endCxn id="28" idx="3"/>
          </p:cNvCxnSpPr>
          <p:nvPr/>
        </p:nvCxnSpPr>
        <p:spPr>
          <a:xfrm flipH="1">
            <a:off x="1046247" y="9711234"/>
            <a:ext cx="720031" cy="4354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7F53344F-ACEA-C900-E8F9-80E055FFD5FA}"/>
              </a:ext>
            </a:extLst>
          </p:cNvPr>
          <p:cNvCxnSpPr>
            <a:cxnSpLocks/>
            <a:stCxn id="27" idx="3"/>
            <a:endCxn id="31" idx="1"/>
          </p:cNvCxnSpPr>
          <p:nvPr/>
        </p:nvCxnSpPr>
        <p:spPr>
          <a:xfrm flipV="1">
            <a:off x="5713046" y="7851148"/>
            <a:ext cx="628443" cy="186008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876D7DF9-0931-FDAB-2FC0-CFCC9D10B163}"/>
              </a:ext>
            </a:extLst>
          </p:cNvPr>
          <p:cNvSpPr/>
          <p:nvPr/>
        </p:nvSpPr>
        <p:spPr>
          <a:xfrm>
            <a:off x="6457651" y="7991292"/>
            <a:ext cx="914400" cy="81281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※</a:t>
            </a: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アプリへの誘導を掲載する際は、注釈まで必ず入れるようにしてください。</a:t>
            </a:r>
          </a:p>
        </p:txBody>
      </p:sp>
      <p:sp>
        <p:nvSpPr>
          <p:cNvPr id="47" name="左大かっこ 46">
            <a:extLst>
              <a:ext uri="{FF2B5EF4-FFF2-40B4-BE49-F238E27FC236}">
                <a16:creationId xmlns:a16="http://schemas.microsoft.com/office/drawing/2014/main" id="{B605B743-AA8F-98FC-3EDB-A2032C4F7D18}"/>
              </a:ext>
            </a:extLst>
          </p:cNvPr>
          <p:cNvSpPr/>
          <p:nvPr/>
        </p:nvSpPr>
        <p:spPr>
          <a:xfrm rot="16200000">
            <a:off x="3723879" y="8198364"/>
            <a:ext cx="111918" cy="4198776"/>
          </a:xfrm>
          <a:prstGeom prst="leftBracket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F06C2D6E-E8EF-42C1-1939-F247B075AEEB}"/>
              </a:ext>
            </a:extLst>
          </p:cNvPr>
          <p:cNvSpPr txBox="1"/>
          <p:nvPr/>
        </p:nvSpPr>
        <p:spPr>
          <a:xfrm>
            <a:off x="1650064" y="10386416"/>
            <a:ext cx="425683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⑥</a:t>
            </a:r>
            <a:r>
              <a:rPr kumimoji="1" lang="en-US" altLang="ja-JP" sz="1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-01</a:t>
            </a:r>
            <a:r>
              <a:rPr kumimoji="1" lang="ja-JP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、⑥</a:t>
            </a:r>
            <a:r>
              <a:rPr kumimoji="1" lang="en-US" altLang="ja-JP" sz="1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-02</a:t>
            </a:r>
            <a:r>
              <a:rPr kumimoji="1" lang="ja-JP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はフリーエリアとして、任意で変更いただけます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E961984-0FA5-D479-9DFF-C7AD6CF459C5}"/>
              </a:ext>
            </a:extLst>
          </p:cNvPr>
          <p:cNvSpPr txBox="1"/>
          <p:nvPr/>
        </p:nvSpPr>
        <p:spPr>
          <a:xfrm>
            <a:off x="-1" y="540006"/>
            <a:ext cx="7559676" cy="358334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360000" rtlCol="0" anchor="t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【</a:t>
            </a:r>
            <a:r>
              <a:rPr kumimoji="1" lang="ja-JP" alt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変更できる箇所</a:t>
            </a:r>
            <a:r>
              <a:rPr kumimoji="1" lang="en-US" altLang="ja-JP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】</a:t>
            </a:r>
          </a:p>
          <a:p>
            <a:pPr marL="0" marR="0" lvl="0" indent="0" algn="l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①</a:t>
            </a:r>
            <a:r>
              <a:rPr kumimoji="1" lang="ja-JP" alt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名称：学校名・学校で設定したキャリタス</a:t>
            </a:r>
            <a:r>
              <a:rPr kumimoji="1" lang="en-US" altLang="ja-JP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UC</a:t>
            </a:r>
            <a:r>
              <a:rPr kumimoji="1" lang="ja-JP" alt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のサイト名に変更してください。</a:t>
            </a:r>
          </a:p>
          <a:p>
            <a:pPr marL="0" marR="0" lvl="0" indent="0" algn="l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②ロゴ：学校ロゴを追加できます。不要な場合は削除してください。</a:t>
            </a:r>
          </a:p>
          <a:p>
            <a:pPr marL="0" marR="0" lvl="0" indent="0" algn="l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③サイト名：学校で設定したキャリタス</a:t>
            </a:r>
            <a:r>
              <a:rPr kumimoji="1" lang="en-US" altLang="ja-JP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UC</a:t>
            </a:r>
            <a:r>
              <a:rPr kumimoji="1" lang="ja-JP" alt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のサイト名に変更してください。</a:t>
            </a:r>
          </a:p>
          <a:p>
            <a:pPr marL="0" marR="0" lvl="0" indent="0" algn="l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④コンテンツ：任意のタイトル・本文に変更可能です。</a:t>
            </a:r>
          </a:p>
          <a:p>
            <a:pPr marL="0" marR="0" lvl="0" indent="0" algn="l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⑤サイト名：学校で設定したキャリタス</a:t>
            </a:r>
            <a:r>
              <a:rPr kumimoji="1" lang="en-US" altLang="ja-JP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UC</a:t>
            </a:r>
            <a:r>
              <a:rPr kumimoji="1" lang="ja-JP" alt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のサイト名に変更してください。</a:t>
            </a:r>
          </a:p>
          <a:p>
            <a:pPr marL="0" marR="0" lvl="0" indent="0" algn="l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3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⑥</a:t>
            </a:r>
            <a:r>
              <a:rPr kumimoji="1" lang="en-US" altLang="ja-JP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-01</a:t>
            </a:r>
            <a:r>
              <a:rPr kumimoji="1" lang="ja-JP" alt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フリー：学生画面へのログイン</a:t>
            </a:r>
            <a:r>
              <a:rPr kumimoji="1" lang="en-US" altLang="ja-JP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URL</a:t>
            </a:r>
            <a:r>
              <a:rPr kumimoji="1" lang="ja-JP" alt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の</a:t>
            </a:r>
            <a:r>
              <a:rPr kumimoji="1" lang="en-US" altLang="ja-JP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QR</a:t>
            </a:r>
            <a:r>
              <a:rPr kumimoji="1" lang="ja-JP" alt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コードに差し替えてください。</a:t>
            </a:r>
          </a:p>
          <a:p>
            <a:pPr marL="0" marR="0" lvl="0" indent="0" algn="l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（ない場合は、フリースペースとして自由にお使いください）</a:t>
            </a:r>
          </a:p>
          <a:p>
            <a:pPr marL="0" marR="0" lvl="0" indent="0" algn="l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⑥</a:t>
            </a:r>
            <a:r>
              <a:rPr kumimoji="1" lang="en-US" altLang="ja-JP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-02</a:t>
            </a:r>
            <a:r>
              <a:rPr kumimoji="1" lang="ja-JP" alt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フリー：キャリタス</a:t>
            </a:r>
            <a:r>
              <a:rPr kumimoji="1" lang="en-US" altLang="ja-JP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UC</a:t>
            </a:r>
            <a:r>
              <a:rPr kumimoji="1" lang="ja-JP" alt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アプリへの誘導をする場合は、このままご利用ください。</a:t>
            </a:r>
          </a:p>
          <a:p>
            <a:pPr marL="0" marR="0" lvl="0" indent="0" algn="l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（アプリへの誘導が不要な場合は、フリースペースとして自由にお使いください）</a:t>
            </a:r>
          </a:p>
          <a:p>
            <a:pPr marL="0" marR="0" lvl="0" indent="0" algn="l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3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3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※</a:t>
            </a:r>
            <a:r>
              <a:rPr kumimoji="1" lang="ja-JP" altLang="en-US" sz="13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そのほかの箇所は変更できませんので、そのまま印刷してください。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83F6389-623E-4D90-BC7B-910EE34BD882}"/>
              </a:ext>
            </a:extLst>
          </p:cNvPr>
          <p:cNvSpPr/>
          <p:nvPr/>
        </p:nvSpPr>
        <p:spPr>
          <a:xfrm>
            <a:off x="-1" y="2"/>
            <a:ext cx="7559675" cy="52181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次ページのチラシを</a:t>
            </a: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A4</a:t>
            </a: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サイズでプリントアウトして学生に配布してください。</a:t>
            </a:r>
            <a:endParaRPr kumimoji="1" lang="en-US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9806719-BB5F-4943-0BB3-CD2C83C01396}"/>
              </a:ext>
            </a:extLst>
          </p:cNvPr>
          <p:cNvSpPr txBox="1"/>
          <p:nvPr/>
        </p:nvSpPr>
        <p:spPr>
          <a:xfrm>
            <a:off x="255524" y="3665192"/>
            <a:ext cx="7116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00" dirty="0">
                <a:solidFill>
                  <a:srgbClr val="FF0000"/>
                </a:solidFill>
              </a:rPr>
              <a:t>※</a:t>
            </a:r>
            <a:r>
              <a:rPr lang="ja-JP" altLang="en-US" sz="900" dirty="0">
                <a:solidFill>
                  <a:srgbClr val="FF0000"/>
                </a:solidFill>
              </a:rPr>
              <a:t>本チラシは学校内での掲示・配布を目的として提供しています。</a:t>
            </a:r>
            <a:endParaRPr lang="en-US" altLang="ja-JP" sz="900" dirty="0">
              <a:solidFill>
                <a:srgbClr val="FF0000"/>
              </a:solidFill>
            </a:endParaRPr>
          </a:p>
          <a:p>
            <a:r>
              <a:rPr lang="ja-JP" altLang="en-US" sz="900" dirty="0">
                <a:solidFill>
                  <a:srgbClr val="FF0000"/>
                </a:solidFill>
              </a:rPr>
              <a:t>チラシ内に掲載されたイラスト・ロゴ・デザイン等を、当該目的以外に無断で利用（転載・複製・改変・転用等）することを禁じます。</a:t>
            </a:r>
            <a:endParaRPr kumimoji="1" lang="ja-JP" altLang="en-US" sz="9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294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武器, はさみ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A1D9C84-0284-5A07-95D4-FE36BFF86E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793" y="187894"/>
            <a:ext cx="1544049" cy="379647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473C743-61E7-F046-B572-2607FF2B3EEA}"/>
              </a:ext>
            </a:extLst>
          </p:cNvPr>
          <p:cNvSpPr txBox="1"/>
          <p:nvPr/>
        </p:nvSpPr>
        <p:spPr>
          <a:xfrm>
            <a:off x="500123" y="208440"/>
            <a:ext cx="3219151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Microsoft GothicNeo" panose="020B0503020000020004" pitchFamily="34" charset="-127"/>
              </a:rPr>
              <a:t>【XXXX</a:t>
            </a:r>
            <a:r>
              <a:rPr kumimoji="1" lang="ja-JP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Microsoft GothicNeo" panose="020B0503020000020004" pitchFamily="34" charset="-127"/>
              </a:rPr>
              <a:t>大学 キャリア支援サイト</a:t>
            </a:r>
            <a:r>
              <a:rPr kumimoji="1" lang="en-US" altLang="ja-JP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Microsoft GothicNeo" panose="020B0503020000020004" pitchFamily="34" charset="-127"/>
              </a:rPr>
              <a:t>】</a:t>
            </a:r>
            <a:endParaRPr kumimoji="1" lang="ja-JP" altLang="en-US" sz="1600" b="1" dirty="0">
              <a:solidFill>
                <a:schemeClr val="tx1">
                  <a:lumMod val="95000"/>
                  <a:lumOff val="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Microsoft GothicNeo" panose="020B0503020000020004" pitchFamily="34" charset="-127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EE063E9-E995-BE5E-F6A9-0E3E660AD756}"/>
              </a:ext>
            </a:extLst>
          </p:cNvPr>
          <p:cNvSpPr txBox="1"/>
          <p:nvPr/>
        </p:nvSpPr>
        <p:spPr>
          <a:xfrm>
            <a:off x="2499679" y="2005382"/>
            <a:ext cx="2560317" cy="400110"/>
          </a:xfrm>
          <a:prstGeom prst="rect">
            <a:avLst/>
          </a:prstGeom>
          <a:solidFill>
            <a:srgbClr val="ED6E28"/>
          </a:solidFill>
          <a:ln>
            <a:noFill/>
          </a:ln>
        </p:spPr>
        <p:txBody>
          <a:bodyPr wrap="none" rtlCol="0" anchor="ctr">
            <a:spAutoFit/>
          </a:bodyPr>
          <a:lstStyle/>
          <a:p>
            <a:pPr algn="ctr"/>
            <a:r>
              <a:rPr kumimoji="1" lang="ja-JP" altLang="en-US" sz="2000" b="1" u="sng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●●●●就職ナビで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87EFBB2-44C1-13FD-1CDD-CACA87C74DC2}"/>
              </a:ext>
            </a:extLst>
          </p:cNvPr>
          <p:cNvSpPr txBox="1"/>
          <p:nvPr/>
        </p:nvSpPr>
        <p:spPr>
          <a:xfrm>
            <a:off x="1750465" y="3994211"/>
            <a:ext cx="40581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b="1" dirty="0">
                <a:solidFill>
                  <a:srgbClr val="ED6E2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進路決定届は、提出が必須の書類です！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F5D7E17-F903-9FB7-FC52-489F7C5C957E}"/>
              </a:ext>
            </a:extLst>
          </p:cNvPr>
          <p:cNvSpPr txBox="1"/>
          <p:nvPr/>
        </p:nvSpPr>
        <p:spPr>
          <a:xfrm>
            <a:off x="1750291" y="4358354"/>
            <a:ext cx="4058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みなさんの進路情報は学校から文部科学省への</a:t>
            </a:r>
            <a:endParaRPr kumimoji="1"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報告義務があります。必ずご登録ください。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B44EE6D-8905-CEA7-EC90-7A7E52704639}"/>
              </a:ext>
            </a:extLst>
          </p:cNvPr>
          <p:cNvSpPr txBox="1"/>
          <p:nvPr/>
        </p:nvSpPr>
        <p:spPr>
          <a:xfrm>
            <a:off x="1113000" y="7103939"/>
            <a:ext cx="40590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b="1" dirty="0">
                <a:solidFill>
                  <a:srgbClr val="ED6E2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進路にお悩みの方は</a:t>
            </a:r>
            <a:r>
              <a:rPr kumimoji="1" lang="en-US" altLang="ja-JP" sz="1600" b="1" dirty="0">
                <a:solidFill>
                  <a:srgbClr val="ED6E2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…</a:t>
            </a:r>
            <a:endParaRPr kumimoji="1" lang="ja-JP" altLang="en-US" sz="1600" b="1" dirty="0">
              <a:solidFill>
                <a:srgbClr val="ED6E28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0A39B832-4D23-034E-55A8-660D9988AE8F}"/>
              </a:ext>
            </a:extLst>
          </p:cNvPr>
          <p:cNvSpPr txBox="1"/>
          <p:nvPr/>
        </p:nvSpPr>
        <p:spPr>
          <a:xfrm>
            <a:off x="1112827" y="7468081"/>
            <a:ext cx="40593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どんなに小さなことでも構いません。</a:t>
            </a:r>
            <a:endParaRPr kumimoji="1"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進路に関するご相談はキャリアセンターまで！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9EB773D0-A4CE-B928-0223-A5A57E989EF6}"/>
              </a:ext>
            </a:extLst>
          </p:cNvPr>
          <p:cNvSpPr txBox="1"/>
          <p:nvPr/>
        </p:nvSpPr>
        <p:spPr>
          <a:xfrm>
            <a:off x="756393" y="8679782"/>
            <a:ext cx="60552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Microsoft GothicNeo" panose="020B0503020000020004" pitchFamily="34" charset="-127"/>
              </a:rPr>
              <a:t>キャリア相談の申し込みや実施方法は</a:t>
            </a:r>
            <a:r>
              <a:rPr kumimoji="1" lang="en-US" altLang="ja-JP" sz="11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Microsoft GothicNeo" panose="020B0503020000020004" pitchFamily="34" charset="-127"/>
              </a:rPr>
              <a:t>【</a:t>
            </a:r>
            <a:r>
              <a:rPr kumimoji="1" lang="ja-JP" altLang="en-US" sz="11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Microsoft GothicNeo" panose="020B0503020000020004" pitchFamily="34" charset="-127"/>
              </a:rPr>
              <a:t>キャリア支援サイト</a:t>
            </a:r>
            <a:r>
              <a:rPr kumimoji="1" lang="en-US" altLang="ja-JP" sz="11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Microsoft GothicNeo" panose="020B0503020000020004" pitchFamily="34" charset="-127"/>
              </a:rPr>
              <a:t>】</a:t>
            </a:r>
            <a:r>
              <a:rPr kumimoji="1" lang="ja-JP" altLang="en-US" sz="11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Microsoft GothicNeo" panose="020B0503020000020004" pitchFamily="34" charset="-127"/>
              </a:rPr>
              <a:t>をご覧ください。 </a:t>
            </a:r>
            <a:endParaRPr kumimoji="1" lang="en-US" altLang="ja-JP" sz="11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Microsoft GothicNeo" panose="020B0503020000020004" pitchFamily="34" charset="-127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685666E-C13C-5B35-5CAE-47E0A992BC3D}"/>
              </a:ext>
            </a:extLst>
          </p:cNvPr>
          <p:cNvSpPr txBox="1"/>
          <p:nvPr/>
        </p:nvSpPr>
        <p:spPr>
          <a:xfrm>
            <a:off x="2549401" y="5613298"/>
            <a:ext cx="40590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b="1" dirty="0">
                <a:solidFill>
                  <a:srgbClr val="ED6E2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どこにいてもすぐ登録！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90E8304-6A2A-91F7-7F49-1C07472AE818}"/>
              </a:ext>
            </a:extLst>
          </p:cNvPr>
          <p:cNvSpPr txBox="1"/>
          <p:nvPr/>
        </p:nvSpPr>
        <p:spPr>
          <a:xfrm>
            <a:off x="2549228" y="5977441"/>
            <a:ext cx="40593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スマホやパソコンから提出できるので、</a:t>
            </a:r>
            <a:endParaRPr kumimoji="1"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来校しなくても手続きが完了します。</a:t>
            </a:r>
          </a:p>
        </p:txBody>
      </p:sp>
      <p:pic>
        <p:nvPicPr>
          <p:cNvPr id="22" name="図 21" descr="テキスト&#10;&#10;AI 生成コンテンツは誤りを含む可能性があります。">
            <a:extLst>
              <a:ext uri="{FF2B5EF4-FFF2-40B4-BE49-F238E27FC236}">
                <a16:creationId xmlns:a16="http://schemas.microsoft.com/office/drawing/2014/main" id="{A1985445-456F-EF75-DED6-2D022A05FB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555" y="9642402"/>
            <a:ext cx="573319" cy="573319"/>
          </a:xfrm>
          <a:prstGeom prst="rect">
            <a:avLst/>
          </a:prstGeom>
        </p:spPr>
      </p:pic>
      <p:sp>
        <p:nvSpPr>
          <p:cNvPr id="23" name="吹き出し: 円形 22">
            <a:extLst>
              <a:ext uri="{FF2B5EF4-FFF2-40B4-BE49-F238E27FC236}">
                <a16:creationId xmlns:a16="http://schemas.microsoft.com/office/drawing/2014/main" id="{7E6E4293-3BA6-BC4F-E2FB-2806F336B2A4}"/>
              </a:ext>
            </a:extLst>
          </p:cNvPr>
          <p:cNvSpPr/>
          <p:nvPr/>
        </p:nvSpPr>
        <p:spPr>
          <a:xfrm>
            <a:off x="4413125" y="9135082"/>
            <a:ext cx="824638" cy="501496"/>
          </a:xfrm>
          <a:prstGeom prst="wedgeEllipseCallout">
            <a:avLst>
              <a:gd name="adj1" fmla="val 12551"/>
              <a:gd name="adj2" fmla="val 61520"/>
            </a:avLst>
          </a:prstGeom>
          <a:solidFill>
            <a:srgbClr val="FE701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600" dirty="0">
              <a:solidFill>
                <a:srgbClr val="C55A11"/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5AA72945-87DC-770B-F6AD-14C18C8DBE63}"/>
              </a:ext>
            </a:extLst>
          </p:cNvPr>
          <p:cNvSpPr txBox="1"/>
          <p:nvPr/>
        </p:nvSpPr>
        <p:spPr>
          <a:xfrm>
            <a:off x="4344745" y="9192215"/>
            <a:ext cx="9893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Microsoft GothicNeo" panose="020B0503020000020004" pitchFamily="34" charset="-127"/>
              </a:rPr>
              <a:t>専用アプリも</a:t>
            </a:r>
            <a:endParaRPr kumimoji="1" lang="en-US" altLang="ja-JP" sz="8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Microsoft GothicNeo" panose="020B0503020000020004" pitchFamily="34" charset="-127"/>
            </a:endParaRPr>
          </a:p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Microsoft GothicNeo" panose="020B0503020000020004" pitchFamily="34" charset="-127"/>
              </a:rPr>
              <a:t>利用できます！</a:t>
            </a:r>
          </a:p>
        </p:txBody>
      </p:sp>
      <p:pic>
        <p:nvPicPr>
          <p:cNvPr id="25" name="Google Shape;119;p15">
            <a:extLst>
              <a:ext uri="{FF2B5EF4-FFF2-40B4-BE49-F238E27FC236}">
                <a16:creationId xmlns:a16="http://schemas.microsoft.com/office/drawing/2014/main" id="{88857A9D-FFE1-F133-EB22-CE2E3DDF11B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94850" y="9954837"/>
            <a:ext cx="712538" cy="218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20;p15">
            <a:extLst>
              <a:ext uri="{FF2B5EF4-FFF2-40B4-BE49-F238E27FC236}">
                <a16:creationId xmlns:a16="http://schemas.microsoft.com/office/drawing/2014/main" id="{9F36A630-9709-DB63-FFDE-C6CEF32AEC6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01681" y="9958650"/>
            <a:ext cx="712538" cy="218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135;p15">
            <a:extLst>
              <a:ext uri="{FF2B5EF4-FFF2-40B4-BE49-F238E27FC236}">
                <a16:creationId xmlns:a16="http://schemas.microsoft.com/office/drawing/2014/main" id="{0477188C-F84E-11B4-BCF1-599307798129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87046" y="9159102"/>
            <a:ext cx="740385" cy="740385"/>
          </a:xfrm>
          <a:prstGeom prst="rect">
            <a:avLst/>
          </a:prstGeom>
          <a:noFill/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8" name="Google Shape;136;p15">
            <a:extLst>
              <a:ext uri="{FF2B5EF4-FFF2-40B4-BE49-F238E27FC236}">
                <a16:creationId xmlns:a16="http://schemas.microsoft.com/office/drawing/2014/main" id="{AE12047E-E10D-1E89-6B76-75FDA525A145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390278" y="9163335"/>
            <a:ext cx="740385" cy="740385"/>
          </a:xfrm>
          <a:prstGeom prst="rect">
            <a:avLst/>
          </a:prstGeom>
          <a:noFill/>
          <a:ln w="9525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9" name="Google Shape;320;p18">
            <a:extLst>
              <a:ext uri="{FF2B5EF4-FFF2-40B4-BE49-F238E27FC236}">
                <a16:creationId xmlns:a16="http://schemas.microsoft.com/office/drawing/2014/main" id="{40BAA7E5-323B-E7E9-3764-5C8CE1CCB5C5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l="6246" t="5075" r="6229" b="5986"/>
          <a:stretch/>
        </p:blipFill>
        <p:spPr>
          <a:xfrm>
            <a:off x="3016939" y="9236346"/>
            <a:ext cx="906317" cy="920960"/>
          </a:xfrm>
          <a:prstGeom prst="rect">
            <a:avLst/>
          </a:prstGeom>
          <a:noFill/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0" name="Google Shape;321;p18">
            <a:extLst>
              <a:ext uri="{FF2B5EF4-FFF2-40B4-BE49-F238E27FC236}">
                <a16:creationId xmlns:a16="http://schemas.microsoft.com/office/drawing/2014/main" id="{012A8B30-F09C-E2E0-5036-516AC0D13F66}"/>
              </a:ext>
            </a:extLst>
          </p:cNvPr>
          <p:cNvSpPr/>
          <p:nvPr/>
        </p:nvSpPr>
        <p:spPr>
          <a:xfrm>
            <a:off x="2984378" y="9525996"/>
            <a:ext cx="971439" cy="229928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F0F8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b="0" i="0" u="none" strike="noStrike" cap="none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サンプル</a:t>
            </a:r>
            <a:endParaRPr sz="1200" b="0" i="0" u="none" strike="noStrike" cap="none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sym typeface="Arial"/>
            </a:endParaRPr>
          </a:p>
        </p:txBody>
      </p: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DB73745E-2B32-5340-F18B-A2E561F01FB4}"/>
              </a:ext>
            </a:extLst>
          </p:cNvPr>
          <p:cNvCxnSpPr>
            <a:cxnSpLocks/>
          </p:cNvCxnSpPr>
          <p:nvPr/>
        </p:nvCxnSpPr>
        <p:spPr>
          <a:xfrm>
            <a:off x="4232494" y="9107297"/>
            <a:ext cx="0" cy="1029396"/>
          </a:xfrm>
          <a:prstGeom prst="line">
            <a:avLst/>
          </a:prstGeom>
          <a:ln w="28575">
            <a:solidFill>
              <a:srgbClr val="64413B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32BAF190-5874-608C-4CC9-686C8D06005D}"/>
              </a:ext>
            </a:extLst>
          </p:cNvPr>
          <p:cNvSpPr txBox="1"/>
          <p:nvPr/>
        </p:nvSpPr>
        <p:spPr>
          <a:xfrm>
            <a:off x="1384729" y="9262417"/>
            <a:ext cx="1522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solidFill>
                  <a:srgbClr val="2F3A4C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パソコン／スマホで</a:t>
            </a:r>
            <a:endParaRPr kumimoji="1" lang="en-US" altLang="ja-JP" sz="1200" b="1" dirty="0">
              <a:solidFill>
                <a:srgbClr val="2F3A4C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200" b="1" dirty="0">
                <a:solidFill>
                  <a:srgbClr val="2F3A4C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簡単でアクセス！</a:t>
            </a:r>
            <a:endParaRPr kumimoji="1" lang="ja-JP" altLang="en-US" sz="1100" b="1" dirty="0">
              <a:solidFill>
                <a:srgbClr val="2F3A4C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33" name="図 32">
            <a:extLst>
              <a:ext uri="{FF2B5EF4-FFF2-40B4-BE49-F238E27FC236}">
                <a16:creationId xmlns:a16="http://schemas.microsoft.com/office/drawing/2014/main" id="{243B10DC-0EC4-3864-E163-63F049C5E1A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3853" y="9236346"/>
            <a:ext cx="687823" cy="467399"/>
          </a:xfrm>
          <a:prstGeom prst="rect">
            <a:avLst/>
          </a:prstGeom>
        </p:spPr>
      </p:pic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E6D74D6D-A3CC-3CE9-644D-828B657E7535}"/>
              </a:ext>
            </a:extLst>
          </p:cNvPr>
          <p:cNvSpPr txBox="1"/>
          <p:nvPr/>
        </p:nvSpPr>
        <p:spPr>
          <a:xfrm>
            <a:off x="672325" y="9844952"/>
            <a:ext cx="2220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Microsoft GothicNeo" panose="020B0503020000020004" pitchFamily="34" charset="-127"/>
              </a:rPr>
              <a:t>【</a:t>
            </a:r>
            <a:r>
              <a:rPr kumimoji="1" lang="ja-JP" altLang="en-US" sz="9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Microsoft GothicNeo" panose="020B0503020000020004" pitchFamily="34" charset="-127"/>
              </a:rPr>
              <a:t>お問合せ先</a:t>
            </a:r>
            <a:r>
              <a:rPr kumimoji="1" lang="en-US" altLang="ja-JP" sz="9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Microsoft GothicNeo" panose="020B0503020000020004" pitchFamily="34" charset="-127"/>
              </a:rPr>
              <a:t>】</a:t>
            </a:r>
          </a:p>
          <a:p>
            <a:r>
              <a:rPr kumimoji="1" lang="ja-JP" altLang="en-US" sz="9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Microsoft GothicNeo" panose="020B0503020000020004" pitchFamily="34" charset="-127"/>
              </a:rPr>
              <a:t>キャリアセンターまで　</a:t>
            </a:r>
            <a:r>
              <a:rPr kumimoji="1" lang="en-US" altLang="ja-JP" sz="9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Microsoft GothicNeo" panose="020B0503020000020004" pitchFamily="34" charset="-127"/>
              </a:rPr>
              <a:t>10</a:t>
            </a:r>
            <a:r>
              <a:rPr kumimoji="1" lang="ja-JP" altLang="en-US" sz="9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Microsoft GothicNeo" panose="020B0503020000020004" pitchFamily="34" charset="-127"/>
              </a:rPr>
              <a:t>：</a:t>
            </a:r>
            <a:r>
              <a:rPr kumimoji="1" lang="en-US" altLang="ja-JP" sz="9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Microsoft GothicNeo" panose="020B0503020000020004" pitchFamily="34" charset="-127"/>
              </a:rPr>
              <a:t>00</a:t>
            </a:r>
            <a:r>
              <a:rPr kumimoji="1" lang="ja-JP" altLang="en-US" sz="9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Microsoft GothicNeo" panose="020B0503020000020004" pitchFamily="34" charset="-127"/>
              </a:rPr>
              <a:t>～</a:t>
            </a:r>
            <a:r>
              <a:rPr kumimoji="1" lang="en-US" altLang="ja-JP" sz="9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Microsoft GothicNeo" panose="020B0503020000020004" pitchFamily="34" charset="-127"/>
              </a:rPr>
              <a:t>17</a:t>
            </a:r>
            <a:r>
              <a:rPr kumimoji="1" lang="ja-JP" altLang="en-US" sz="9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Microsoft GothicNeo" panose="020B0503020000020004" pitchFamily="34" charset="-127"/>
              </a:rPr>
              <a:t>：</a:t>
            </a:r>
            <a:r>
              <a:rPr kumimoji="1" lang="en-US" altLang="ja-JP" sz="9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Microsoft GothicNeo" panose="020B0503020000020004" pitchFamily="34" charset="-127"/>
              </a:rPr>
              <a:t>00</a:t>
            </a:r>
            <a:endParaRPr kumimoji="1" lang="ja-JP" altLang="en-US" sz="900" dirty="0">
              <a:latin typeface="BIZ UDPゴシック" panose="020B0400000000000000" pitchFamily="50" charset="-128"/>
              <a:ea typeface="BIZ UDPゴシック" panose="020B0400000000000000" pitchFamily="50" charset="-128"/>
              <a:cs typeface="Microsoft GothicNeo" panose="020B0503020000020004" pitchFamily="34" charset="-127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0B04EF21-4C86-73F0-9B65-CB2494D12722}"/>
              </a:ext>
            </a:extLst>
          </p:cNvPr>
          <p:cNvSpPr txBox="1"/>
          <p:nvPr/>
        </p:nvSpPr>
        <p:spPr>
          <a:xfrm>
            <a:off x="3296652" y="10226920"/>
            <a:ext cx="38840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Apple</a:t>
            </a:r>
            <a:r>
              <a:rPr kumimoji="1" lang="ja-JP" altLang="en-US" sz="600" dirty="0" err="1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、</a:t>
            </a:r>
            <a:r>
              <a:rPr kumimoji="1" lang="en-US" altLang="ja-JP" sz="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Apple</a:t>
            </a:r>
            <a:r>
              <a:rPr kumimoji="1" lang="ja-JP" altLang="en-US" sz="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のロゴ、</a:t>
            </a:r>
            <a:r>
              <a:rPr kumimoji="1" lang="en-US" altLang="ja-JP" sz="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App Store</a:t>
            </a:r>
            <a:r>
              <a:rPr kumimoji="1" lang="ja-JP" altLang="en-US" sz="600" dirty="0" err="1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、</a:t>
            </a:r>
            <a:r>
              <a:rPr kumimoji="1" lang="en-US" altLang="ja-JP" sz="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iPod</a:t>
            </a:r>
            <a:r>
              <a:rPr kumimoji="1" lang="ja-JP" altLang="en-US" sz="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のロゴ、</a:t>
            </a:r>
            <a:r>
              <a:rPr kumimoji="1" lang="en-US" altLang="ja-JP" sz="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iTunes</a:t>
            </a:r>
            <a:r>
              <a:rPr kumimoji="1" lang="ja-JP" altLang="en-US" sz="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は、米国および他国の</a:t>
            </a:r>
            <a:r>
              <a:rPr kumimoji="1" lang="en-US" altLang="ja-JP" sz="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Apple Inc.</a:t>
            </a:r>
            <a:r>
              <a:rPr kumimoji="1" lang="ja-JP" altLang="en-US" sz="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の登録商標です。</a:t>
            </a:r>
          </a:p>
          <a:p>
            <a:r>
              <a:rPr kumimoji="1" lang="en-US" altLang="ja-JP" sz="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Android</a:t>
            </a:r>
            <a:r>
              <a:rPr kumimoji="1" lang="ja-JP" altLang="en-US" sz="600" dirty="0" err="1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、</a:t>
            </a:r>
            <a:r>
              <a:rPr kumimoji="1" lang="en-US" altLang="ja-JP" sz="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Android</a:t>
            </a:r>
            <a:r>
              <a:rPr kumimoji="1" lang="ja-JP" altLang="en-US" sz="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ロゴ、</a:t>
            </a:r>
            <a:r>
              <a:rPr kumimoji="1" lang="en-US" altLang="ja-JP" sz="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Google Play</a:t>
            </a:r>
            <a:r>
              <a:rPr kumimoji="1" lang="ja-JP" altLang="en-US" sz="600" dirty="0" err="1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、</a:t>
            </a:r>
            <a:r>
              <a:rPr kumimoji="1" lang="en-US" altLang="ja-JP" sz="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Google Play</a:t>
            </a:r>
            <a:r>
              <a:rPr kumimoji="1" lang="ja-JP" altLang="en-US" sz="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ロゴは、</a:t>
            </a:r>
            <a:r>
              <a:rPr kumimoji="1" lang="en-US" altLang="ja-JP" sz="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Google LLC </a:t>
            </a:r>
            <a:r>
              <a:rPr kumimoji="1" lang="ja-JP" altLang="en-US" sz="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の商標です。</a:t>
            </a:r>
          </a:p>
        </p:txBody>
      </p:sp>
    </p:spTree>
    <p:extLst>
      <p:ext uri="{BB962C8B-B14F-4D97-AF65-F5344CB8AC3E}">
        <p14:creationId xmlns:p14="http://schemas.microsoft.com/office/powerpoint/2010/main" val="37221471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3149</TotalTime>
  <Words>467</Words>
  <Application>Microsoft Office PowerPoint</Application>
  <PresentationFormat>ユーザー設定</PresentationFormat>
  <Paragraphs>46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BIZ UDPゴシック</vt:lpstr>
      <vt:lpstr>游ゴシック</vt:lpstr>
      <vt:lpstr>Arial</vt:lpstr>
      <vt:lpstr>Calibri</vt:lpstr>
      <vt:lpstr>Office テーマ</vt:lpstr>
      <vt:lpstr>PowerPoint プレゼンテーション</vt:lpstr>
      <vt:lpstr>PowerPoint プレゼンテーション</vt:lpstr>
    </vt:vector>
  </TitlesOfParts>
  <Company>株式会社ディスコ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株式会社キャリタス</dc:creator>
  <cp:lastModifiedBy>丸濱 則子</cp:lastModifiedBy>
  <cp:revision>133</cp:revision>
  <cp:lastPrinted>2026-08-13T07:15:48Z</cp:lastPrinted>
  <dcterms:created xsi:type="dcterms:W3CDTF">2025-03-20T23:34:27Z</dcterms:created>
  <dcterms:modified xsi:type="dcterms:W3CDTF">2026-09-10T22:54:37Z</dcterms:modified>
</cp:coreProperties>
</file>