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68" r:id="rId2"/>
    <p:sldId id="266" r:id="rId3"/>
  </p:sldIdLst>
  <p:sldSz cx="7559675" cy="1069181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3E00"/>
    <a:srgbClr val="004B8F"/>
    <a:srgbClr val="72AE1E"/>
    <a:srgbClr val="F6B366"/>
    <a:srgbClr val="009DC7"/>
    <a:srgbClr val="F5F9F6"/>
    <a:srgbClr val="D3E7D9"/>
    <a:srgbClr val="D71216"/>
    <a:srgbClr val="E5B577"/>
    <a:srgbClr val="EE79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3" d="100"/>
          <a:sy n="53" d="100"/>
        </p:scale>
        <p:origin x="260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94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CFF4E-D85D-4C89-B386-AAC2F87BA94A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7F1B7-32B7-4FD5-8C50-BF6F61E5A7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9480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B0556D-8F13-4C86-9F6F-2FC47457CB2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90750" y="1233488"/>
            <a:ext cx="23542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A5554D-FEA8-41F3-A2D6-DA4651540A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5564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04D722FA-CA04-01EA-7359-116D8DEBABF3}"/>
              </a:ext>
            </a:extLst>
          </p:cNvPr>
          <p:cNvGrpSpPr/>
          <p:nvPr userDrawn="1"/>
        </p:nvGrpSpPr>
        <p:grpSpPr>
          <a:xfrm>
            <a:off x="281" y="707056"/>
            <a:ext cx="7559113" cy="7829024"/>
            <a:chOff x="281" y="707056"/>
            <a:chExt cx="7559113" cy="7829024"/>
          </a:xfrm>
        </p:grpSpPr>
        <p:pic>
          <p:nvPicPr>
            <p:cNvPr id="3" name="図 2" descr="障子, クロスワードパズル, 建物, 挿絵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0CA98463-1E9A-A8A8-9D55-962502EC4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374"/>
            <a:stretch>
              <a:fillRect/>
            </a:stretch>
          </p:blipFill>
          <p:spPr>
            <a:xfrm rot="16200000">
              <a:off x="-134674" y="842011"/>
              <a:ext cx="7829024" cy="7559113"/>
            </a:xfrm>
            <a:prstGeom prst="rect">
              <a:avLst/>
            </a:prstGeom>
          </p:spPr>
        </p:pic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813B578D-79FD-BAF3-C436-3C4F63F82A9C}"/>
                </a:ext>
              </a:extLst>
            </p:cNvPr>
            <p:cNvSpPr/>
            <p:nvPr/>
          </p:nvSpPr>
          <p:spPr>
            <a:xfrm>
              <a:off x="201740" y="894026"/>
              <a:ext cx="7156195" cy="74555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27" name="図 26">
            <a:extLst>
              <a:ext uri="{FF2B5EF4-FFF2-40B4-BE49-F238E27FC236}">
                <a16:creationId xmlns:a16="http://schemas.microsoft.com/office/drawing/2014/main" id="{C16E00E1-625B-A28F-9754-575629F48E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21" y="2352703"/>
            <a:ext cx="7052032" cy="2521552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AF0D659-9C6E-A8EF-2BD7-146BFF56A3E1}"/>
              </a:ext>
            </a:extLst>
          </p:cNvPr>
          <p:cNvSpPr/>
          <p:nvPr/>
        </p:nvSpPr>
        <p:spPr>
          <a:xfrm>
            <a:off x="0" y="8786534"/>
            <a:ext cx="7559113" cy="1905279"/>
          </a:xfrm>
          <a:prstGeom prst="rect">
            <a:avLst/>
          </a:prstGeom>
          <a:solidFill>
            <a:srgbClr val="FEF9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47EF9CC-81D2-7C6D-B3A7-4A3176AF0DC0}"/>
              </a:ext>
            </a:extLst>
          </p:cNvPr>
          <p:cNvSpPr/>
          <p:nvPr/>
        </p:nvSpPr>
        <p:spPr>
          <a:xfrm>
            <a:off x="0" y="0"/>
            <a:ext cx="7559675" cy="707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30DD7C2-B8FF-4404-7624-540BD0A58421}"/>
              </a:ext>
            </a:extLst>
          </p:cNvPr>
          <p:cNvSpPr txBox="1"/>
          <p:nvPr/>
        </p:nvSpPr>
        <p:spPr>
          <a:xfrm>
            <a:off x="756393" y="8765954"/>
            <a:ext cx="60552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キャリア相談の申し込みや実施方法は</a:t>
            </a:r>
            <a:r>
              <a:rPr kumimoji="1" lang="en-US" altLang="ja-JP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【</a:t>
            </a:r>
            <a:r>
              <a:rPr kumimoji="1" lang="ja-JP" altLang="en-US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キャリア支援サイト</a:t>
            </a:r>
            <a:r>
              <a:rPr kumimoji="1" lang="en-US" altLang="ja-JP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】</a:t>
            </a:r>
            <a:r>
              <a:rPr kumimoji="1" lang="ja-JP" altLang="en-US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をご覧ください。 </a:t>
            </a:r>
            <a:endParaRPr kumimoji="1" lang="en-US" altLang="ja-JP" sz="11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icrosoft GothicNeo" panose="020B0503020000020004" pitchFamily="34" charset="-127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BC5F073-7F7E-38DA-65C6-5CAADAB961C4}"/>
              </a:ext>
            </a:extLst>
          </p:cNvPr>
          <p:cNvSpPr/>
          <p:nvPr/>
        </p:nvSpPr>
        <p:spPr>
          <a:xfrm>
            <a:off x="532831" y="8642188"/>
            <a:ext cx="6502402" cy="347683"/>
          </a:xfrm>
          <a:prstGeom prst="roundRect">
            <a:avLst>
              <a:gd name="adj" fmla="val 50000"/>
            </a:avLst>
          </a:prstGeom>
          <a:solidFill>
            <a:srgbClr val="F9DDC5"/>
          </a:solidFill>
          <a:ln>
            <a:solidFill>
              <a:srgbClr val="643E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88B5E237-ADE9-B8CF-6E5B-0947218521D1}"/>
              </a:ext>
            </a:extLst>
          </p:cNvPr>
          <p:cNvGrpSpPr/>
          <p:nvPr/>
        </p:nvGrpSpPr>
        <p:grpSpPr>
          <a:xfrm>
            <a:off x="1383638" y="3640045"/>
            <a:ext cx="4603716" cy="2270182"/>
            <a:chOff x="873518" y="3330234"/>
            <a:chExt cx="4998369" cy="2464794"/>
          </a:xfrm>
        </p:grpSpPr>
        <p:pic>
          <p:nvPicPr>
            <p:cNvPr id="16" name="図 15" descr="円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AD34F382-E213-4702-47E4-84EDCFB5B6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518" y="3330234"/>
              <a:ext cx="2420147" cy="2464793"/>
            </a:xfrm>
            <a:prstGeom prst="rect">
              <a:avLst/>
            </a:prstGeom>
          </p:spPr>
        </p:pic>
        <p:pic>
          <p:nvPicPr>
            <p:cNvPr id="17" name="図 16" descr="アイコン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2FE381F3-BC75-A233-831B-413CAD2DB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1739" y="3330235"/>
              <a:ext cx="2420148" cy="2464793"/>
            </a:xfrm>
            <a:prstGeom prst="rect">
              <a:avLst/>
            </a:prstGeom>
          </p:spPr>
        </p:pic>
      </p:grpSp>
      <p:pic>
        <p:nvPicPr>
          <p:cNvPr id="11" name="図 10" descr="アイコン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03A9F104-7E28-9437-47BA-ED6BEC4A0B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731" y="5916674"/>
            <a:ext cx="2229062" cy="2270182"/>
          </a:xfrm>
          <a:prstGeom prst="rect">
            <a:avLst/>
          </a:prstGeom>
        </p:spPr>
      </p:pic>
      <p:pic>
        <p:nvPicPr>
          <p:cNvPr id="12" name="図 11" descr="ダイアグラム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427EDC10-7882-26F6-52E7-1FA320DA41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2" y="5883773"/>
            <a:ext cx="2229062" cy="2270182"/>
          </a:xfrm>
          <a:prstGeom prst="rect">
            <a:avLst/>
          </a:prstGeom>
        </p:spPr>
      </p:pic>
      <p:pic>
        <p:nvPicPr>
          <p:cNvPr id="13" name="図 12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4E203CFC-724D-5829-F5F6-D18EBF6AE6D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254" y="5899578"/>
            <a:ext cx="2229062" cy="2270182"/>
          </a:xfrm>
          <a:prstGeom prst="rect">
            <a:avLst/>
          </a:prstGeom>
        </p:spPr>
      </p:pic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38E755D5-4CEA-DB04-3632-2AA0B6A43CF6}"/>
              </a:ext>
            </a:extLst>
          </p:cNvPr>
          <p:cNvSpPr/>
          <p:nvPr/>
        </p:nvSpPr>
        <p:spPr>
          <a:xfrm>
            <a:off x="808037" y="2567571"/>
            <a:ext cx="5943600" cy="607060"/>
          </a:xfrm>
          <a:prstGeom prst="roundRect">
            <a:avLst>
              <a:gd name="adj" fmla="val 50000"/>
            </a:avLst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5" name="図 1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BB464640-541A-F464-31D1-0971C3D4C2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28" y="1012345"/>
            <a:ext cx="6805419" cy="147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883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5692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1327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3490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530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0952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7535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5269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0739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6069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6930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3581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9749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BC5F18A-BAC4-FA3B-61AF-B710C477A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1418" y="4222160"/>
            <a:ext cx="4256837" cy="602069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FE710AA-33EA-9F9C-D34C-D72E718421C0}"/>
              </a:ext>
            </a:extLst>
          </p:cNvPr>
          <p:cNvSpPr/>
          <p:nvPr/>
        </p:nvSpPr>
        <p:spPr>
          <a:xfrm>
            <a:off x="1651418" y="4279897"/>
            <a:ext cx="2264090" cy="28195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E9E18FF-95AA-6EAE-E7D3-1C7C0D48A392}"/>
              </a:ext>
            </a:extLst>
          </p:cNvPr>
          <p:cNvSpPr txBox="1"/>
          <p:nvPr/>
        </p:nvSpPr>
        <p:spPr>
          <a:xfrm>
            <a:off x="1047396" y="4159264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①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CAE3EA3-04CA-69E3-F8F2-CC25C00FB653}"/>
              </a:ext>
            </a:extLst>
          </p:cNvPr>
          <p:cNvSpPr txBox="1"/>
          <p:nvPr/>
        </p:nvSpPr>
        <p:spPr>
          <a:xfrm>
            <a:off x="-1" y="540006"/>
            <a:ext cx="7559676" cy="35833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360000" rtlCol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【</a:t>
            </a: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変更できる箇所</a:t>
            </a:r>
            <a:r>
              <a:rPr kumimoji="1" lang="en-US" altLang="ja-JP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】</a:t>
            </a: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①</a:t>
            </a: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名称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：学校名・学校で設定したキャリタス</a:t>
            </a:r>
            <a:r>
              <a:rPr kumimoji="1" lang="en-US" altLang="ja-JP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UC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のサイト名に変更してください。</a:t>
            </a: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②</a:t>
            </a: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ロゴ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：学校ロゴを追加できます。不要な場合は削除してください。</a:t>
            </a: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lvl="0">
              <a:lnSpc>
                <a:spcPts val="1800"/>
              </a:lnSpc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③</a:t>
            </a:r>
            <a:r>
              <a:rPr kumimoji="1" lang="ja-JP" altLang="en-US" sz="13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リード文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：</a:t>
            </a:r>
            <a:r>
              <a:rPr kumimoji="1" lang="ja-JP" altLang="en-US" sz="13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任意で変更可能です。学校で設定したキャリタス</a:t>
            </a:r>
            <a:r>
              <a:rPr kumimoji="1" lang="en-US" altLang="ja-JP" sz="13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UC</a:t>
            </a:r>
            <a:r>
              <a:rPr kumimoji="1" lang="ja-JP" altLang="en-US" sz="13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のサイト名に変更してください。</a:t>
            </a:r>
            <a:endParaRPr kumimoji="1" lang="en-US" altLang="ja-JP" sz="13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④</a:t>
            </a: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コンテンツ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：学校で紹介したいインターシップを記載してください。</a:t>
            </a: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⑤</a:t>
            </a: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サイト名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：学校で設定したキャリタス</a:t>
            </a:r>
            <a:r>
              <a:rPr kumimoji="1" lang="en-US" altLang="ja-JP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UC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のサイト名に変更してください。</a:t>
            </a: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⑥</a:t>
            </a:r>
            <a:r>
              <a:rPr kumimoji="1" lang="en-US" altLang="ja-JP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-01</a:t>
            </a: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フリー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：学生画面へのログイン</a:t>
            </a:r>
            <a:r>
              <a:rPr kumimoji="1" lang="en-US" altLang="ja-JP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URL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の</a:t>
            </a:r>
            <a:r>
              <a:rPr kumimoji="1" lang="en-US" altLang="ja-JP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QR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コードに差し替えてください。</a:t>
            </a: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（ない場合は、フリースペースとして自由にお使いください）</a:t>
            </a: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⑥</a:t>
            </a:r>
            <a:r>
              <a:rPr kumimoji="1" lang="en-US" altLang="ja-JP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-02</a:t>
            </a: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フリー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：キャリタス</a:t>
            </a:r>
            <a:r>
              <a:rPr kumimoji="1" lang="en-US" altLang="ja-JP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UC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アプリへの誘導をする場合は、このままご利用ください。</a:t>
            </a: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（アプリへの誘導が不要な場合は、フリースペースとして自由にお使いください）</a:t>
            </a: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※</a:t>
            </a:r>
            <a:r>
              <a:rPr kumimoji="1" lang="ja-JP" altLang="en-US" sz="13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そのほかの箇所は変更できませんので、そのまま印刷してください。</a:t>
            </a:r>
            <a:endParaRPr kumimoji="1" lang="en-US" altLang="ja-JP" sz="13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B5832EE-5912-67AD-E846-BE2BA79AB399}"/>
              </a:ext>
            </a:extLst>
          </p:cNvPr>
          <p:cNvSpPr/>
          <p:nvPr/>
        </p:nvSpPr>
        <p:spPr>
          <a:xfrm>
            <a:off x="-1" y="2"/>
            <a:ext cx="7559675" cy="52181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次ページのチラシを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A4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サイズでプリントアウトして学生に配布してください。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9" name="矢印: 下 8">
            <a:extLst>
              <a:ext uri="{FF2B5EF4-FFF2-40B4-BE49-F238E27FC236}">
                <a16:creationId xmlns:a16="http://schemas.microsoft.com/office/drawing/2014/main" id="{BB603649-C6F1-17FA-28CD-EABD053913D4}"/>
              </a:ext>
            </a:extLst>
          </p:cNvPr>
          <p:cNvSpPr/>
          <p:nvPr/>
        </p:nvSpPr>
        <p:spPr>
          <a:xfrm>
            <a:off x="6398530" y="9554923"/>
            <a:ext cx="914400" cy="1009931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C75A469B-65F1-349F-98E7-486995766CF0}"/>
              </a:ext>
            </a:extLst>
          </p:cNvPr>
          <p:cNvSpPr/>
          <p:nvPr/>
        </p:nvSpPr>
        <p:spPr>
          <a:xfrm>
            <a:off x="4579814" y="4279897"/>
            <a:ext cx="1328443" cy="28195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E94CFD9-1E30-5379-4114-21F0F1405FF4}"/>
              </a:ext>
            </a:extLst>
          </p:cNvPr>
          <p:cNvSpPr txBox="1"/>
          <p:nvPr/>
        </p:nvSpPr>
        <p:spPr>
          <a:xfrm>
            <a:off x="5968540" y="4159264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②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F71555C9-65B8-3BFC-A68C-A1C0CB9E6741}"/>
              </a:ext>
            </a:extLst>
          </p:cNvPr>
          <p:cNvSpPr/>
          <p:nvPr/>
        </p:nvSpPr>
        <p:spPr>
          <a:xfrm>
            <a:off x="1766277" y="5639322"/>
            <a:ext cx="3946769" cy="44555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A87CEA6-758A-D949-F154-8CEBBB7A8D48}"/>
              </a:ext>
            </a:extLst>
          </p:cNvPr>
          <p:cNvSpPr txBox="1"/>
          <p:nvPr/>
        </p:nvSpPr>
        <p:spPr>
          <a:xfrm>
            <a:off x="5913912" y="544741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③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3C594ECB-141B-B3A3-14E3-EFD86864726A}"/>
              </a:ext>
            </a:extLst>
          </p:cNvPr>
          <p:cNvSpPr/>
          <p:nvPr/>
        </p:nvSpPr>
        <p:spPr>
          <a:xfrm>
            <a:off x="1766277" y="6219411"/>
            <a:ext cx="3946769" cy="258604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252F078-7D7B-DCB3-DD9B-0469220D011E}"/>
              </a:ext>
            </a:extLst>
          </p:cNvPr>
          <p:cNvSpPr txBox="1"/>
          <p:nvPr/>
        </p:nvSpPr>
        <p:spPr>
          <a:xfrm>
            <a:off x="1027329" y="6130641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④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DFE3CBA-86F4-0312-85C9-CB804C1C9558}"/>
              </a:ext>
            </a:extLst>
          </p:cNvPr>
          <p:cNvSpPr/>
          <p:nvPr/>
        </p:nvSpPr>
        <p:spPr>
          <a:xfrm>
            <a:off x="1766277" y="9048800"/>
            <a:ext cx="3946769" cy="253349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6040830-F960-8C3A-FC70-03045A116D77}"/>
              </a:ext>
            </a:extLst>
          </p:cNvPr>
          <p:cNvSpPr txBox="1"/>
          <p:nvPr/>
        </p:nvSpPr>
        <p:spPr>
          <a:xfrm>
            <a:off x="1047396" y="8961033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⑤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6AAA998B-3CDE-A7F3-6332-D2121316C92C}"/>
              </a:ext>
            </a:extLst>
          </p:cNvPr>
          <p:cNvSpPr/>
          <p:nvPr/>
        </p:nvSpPr>
        <p:spPr>
          <a:xfrm>
            <a:off x="1766278" y="9372519"/>
            <a:ext cx="2232194" cy="780389"/>
          </a:xfrm>
          <a:prstGeom prst="rect">
            <a:avLst/>
          </a:prstGeom>
          <a:noFill/>
          <a:ln w="28575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6D5CBF13-8942-604E-C6CE-86635B5BF5F6}"/>
              </a:ext>
            </a:extLst>
          </p:cNvPr>
          <p:cNvSpPr/>
          <p:nvPr/>
        </p:nvSpPr>
        <p:spPr>
          <a:xfrm>
            <a:off x="3998472" y="9372519"/>
            <a:ext cx="1714574" cy="780389"/>
          </a:xfrm>
          <a:prstGeom prst="rect">
            <a:avLst/>
          </a:prstGeom>
          <a:noFill/>
          <a:ln w="28575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C054AA8-0FAD-D809-7398-5B8AA3D0A267}"/>
              </a:ext>
            </a:extLst>
          </p:cNvPr>
          <p:cNvSpPr txBox="1"/>
          <p:nvPr/>
        </p:nvSpPr>
        <p:spPr>
          <a:xfrm>
            <a:off x="326178" y="9621589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⑥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-01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672D628-8224-9043-2D01-034FA60E526F}"/>
              </a:ext>
            </a:extLst>
          </p:cNvPr>
          <p:cNvSpPr txBox="1"/>
          <p:nvPr/>
        </p:nvSpPr>
        <p:spPr>
          <a:xfrm>
            <a:off x="6341489" y="7717962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⑥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-02</a:t>
            </a:r>
          </a:p>
        </p:txBody>
      </p: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71F52DFE-B1CF-D984-37B3-ECBDC53421BA}"/>
              </a:ext>
            </a:extLst>
          </p:cNvPr>
          <p:cNvCxnSpPr>
            <a:cxnSpLocks/>
            <a:stCxn id="26" idx="1"/>
            <a:endCxn id="28" idx="3"/>
          </p:cNvCxnSpPr>
          <p:nvPr/>
        </p:nvCxnSpPr>
        <p:spPr>
          <a:xfrm flipH="1">
            <a:off x="1046247" y="9762714"/>
            <a:ext cx="720031" cy="4354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7F53344F-ACEA-C900-E8F9-80E055FFD5FA}"/>
              </a:ext>
            </a:extLst>
          </p:cNvPr>
          <p:cNvCxnSpPr>
            <a:cxnSpLocks/>
            <a:stCxn id="27" idx="3"/>
            <a:endCxn id="31" idx="1"/>
          </p:cNvCxnSpPr>
          <p:nvPr/>
        </p:nvCxnSpPr>
        <p:spPr>
          <a:xfrm flipV="1">
            <a:off x="5713046" y="7902628"/>
            <a:ext cx="628443" cy="186008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876D7DF9-0931-FDAB-2FC0-CFCC9D10B163}"/>
              </a:ext>
            </a:extLst>
          </p:cNvPr>
          <p:cNvSpPr/>
          <p:nvPr/>
        </p:nvSpPr>
        <p:spPr>
          <a:xfrm>
            <a:off x="6457651" y="8042772"/>
            <a:ext cx="914400" cy="8128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※</a:t>
            </a: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アプリへの誘導を掲載する際は、注釈まで必ず入れるようにしてください。</a:t>
            </a:r>
          </a:p>
        </p:txBody>
      </p:sp>
      <p:sp>
        <p:nvSpPr>
          <p:cNvPr id="47" name="左大かっこ 46">
            <a:extLst>
              <a:ext uri="{FF2B5EF4-FFF2-40B4-BE49-F238E27FC236}">
                <a16:creationId xmlns:a16="http://schemas.microsoft.com/office/drawing/2014/main" id="{B605B743-AA8F-98FC-3EDB-A2032C4F7D18}"/>
              </a:ext>
            </a:extLst>
          </p:cNvPr>
          <p:cNvSpPr/>
          <p:nvPr/>
        </p:nvSpPr>
        <p:spPr>
          <a:xfrm rot="16200000">
            <a:off x="3723879" y="8249844"/>
            <a:ext cx="111918" cy="4198776"/>
          </a:xfrm>
          <a:prstGeom prst="leftBracket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06C2D6E-E8EF-42C1-1939-F247B075AEEB}"/>
              </a:ext>
            </a:extLst>
          </p:cNvPr>
          <p:cNvSpPr txBox="1"/>
          <p:nvPr/>
        </p:nvSpPr>
        <p:spPr>
          <a:xfrm>
            <a:off x="1650064" y="10437896"/>
            <a:ext cx="425683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⑥</a:t>
            </a:r>
            <a:r>
              <a:rPr kumimoji="1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-01</a:t>
            </a:r>
            <a:r>
              <a:rPr kumimoji="1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、⑥</a:t>
            </a:r>
            <a:r>
              <a:rPr kumimoji="1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-02</a:t>
            </a:r>
            <a:r>
              <a:rPr kumimoji="1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はフリーエリアとして、任意で変更いただけます</a:t>
            </a:r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1A92B7AB-86A2-282E-BBC7-476BF2218E21}"/>
              </a:ext>
            </a:extLst>
          </p:cNvPr>
          <p:cNvGrpSpPr/>
          <p:nvPr/>
        </p:nvGrpSpPr>
        <p:grpSpPr>
          <a:xfrm>
            <a:off x="166234" y="6637789"/>
            <a:ext cx="1427720" cy="1570498"/>
            <a:chOff x="143349" y="5101901"/>
            <a:chExt cx="1427720" cy="1570498"/>
          </a:xfrm>
        </p:grpSpPr>
        <p:pic>
          <p:nvPicPr>
            <p:cNvPr id="13" name="図 12" descr="テキスト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84DC1B19-B58C-74A6-496D-AE3AFBC83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318" y="5690875"/>
              <a:ext cx="1263595" cy="369934"/>
            </a:xfrm>
            <a:prstGeom prst="rect">
              <a:avLst/>
            </a:prstGeom>
          </p:spPr>
        </p:pic>
        <p:pic>
          <p:nvPicPr>
            <p:cNvPr id="15" name="図 14" descr="テキスト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CB819D25-E250-216E-4B7B-DE7DD6749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353" y="5230360"/>
              <a:ext cx="1227525" cy="299261"/>
            </a:xfrm>
            <a:prstGeom prst="rect">
              <a:avLst/>
            </a:prstGeom>
          </p:spPr>
        </p:pic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DA5928F2-4F84-F722-D1EB-A4EAA1A8EF99}"/>
                </a:ext>
              </a:extLst>
            </p:cNvPr>
            <p:cNvSpPr txBox="1"/>
            <p:nvPr/>
          </p:nvSpPr>
          <p:spPr>
            <a:xfrm>
              <a:off x="232638" y="6103415"/>
              <a:ext cx="11929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2</a:t>
              </a:r>
              <a:r>
                <a:rPr kumimoji="1"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つのラベルも</a:t>
              </a:r>
              <a:endPara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随時移動可能</a:t>
              </a:r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7E9F317F-C086-AF4C-B6F0-C5C3F68C2B5B}"/>
                </a:ext>
              </a:extLst>
            </p:cNvPr>
            <p:cNvSpPr/>
            <p:nvPr/>
          </p:nvSpPr>
          <p:spPr>
            <a:xfrm>
              <a:off x="143349" y="5101901"/>
              <a:ext cx="1427720" cy="1570498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7EA802-EAC3-C3AD-8686-67DDD2369C69}"/>
              </a:ext>
            </a:extLst>
          </p:cNvPr>
          <p:cNvSpPr txBox="1"/>
          <p:nvPr/>
        </p:nvSpPr>
        <p:spPr>
          <a:xfrm>
            <a:off x="255524" y="3665192"/>
            <a:ext cx="7116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>
                <a:solidFill>
                  <a:srgbClr val="FF0000"/>
                </a:solidFill>
              </a:rPr>
              <a:t>※</a:t>
            </a:r>
            <a:r>
              <a:rPr lang="ja-JP" altLang="en-US" sz="900" dirty="0">
                <a:solidFill>
                  <a:srgbClr val="FF0000"/>
                </a:solidFill>
              </a:rPr>
              <a:t>本チラシは学校内での掲示・配布を目的として提供しています。</a:t>
            </a:r>
            <a:endParaRPr lang="en-US" altLang="ja-JP" sz="900" dirty="0">
              <a:solidFill>
                <a:srgbClr val="FF0000"/>
              </a:solidFill>
            </a:endParaRPr>
          </a:p>
          <a:p>
            <a:r>
              <a:rPr lang="ja-JP" altLang="en-US" sz="900" dirty="0">
                <a:solidFill>
                  <a:srgbClr val="FF0000"/>
                </a:solidFill>
              </a:rPr>
              <a:t>チラシ内に掲載されたイラスト・ロゴ・デザイン等を、当該目的以外に無断で利用（転載・複製・改変・転用等）することを禁じます。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294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武器, はさみ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5891D860-71F8-39A3-2919-749799463A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793" y="187894"/>
            <a:ext cx="1544049" cy="379647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A7F39F5-8EA8-95FA-E913-350C0DF5AF8D}"/>
              </a:ext>
            </a:extLst>
          </p:cNvPr>
          <p:cNvSpPr txBox="1"/>
          <p:nvPr/>
        </p:nvSpPr>
        <p:spPr>
          <a:xfrm>
            <a:off x="500123" y="208440"/>
            <a:ext cx="321915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【XXXX</a:t>
            </a:r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大学 キャリア支援サイト</a:t>
            </a:r>
            <a:r>
              <a:rPr kumimoji="1"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】</a:t>
            </a:r>
            <a:endParaRPr kumimoji="1" lang="ja-JP" altLang="en-US" sz="1600" b="1" dirty="0">
              <a:latin typeface="BIZ UDPゴシック" panose="020B0400000000000000" pitchFamily="50" charset="-128"/>
              <a:ea typeface="BIZ UDPゴシック" panose="020B0400000000000000" pitchFamily="50" charset="-128"/>
              <a:cs typeface="Microsoft GothicNeo" panose="020B0503020000020004" pitchFamily="34" charset="-127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F10FA7B-942D-2260-AA07-1D5F66351CB3}"/>
              </a:ext>
            </a:extLst>
          </p:cNvPr>
          <p:cNvSpPr txBox="1"/>
          <p:nvPr/>
        </p:nvSpPr>
        <p:spPr>
          <a:xfrm>
            <a:off x="1630852" y="2607502"/>
            <a:ext cx="42979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まずは学校おすすめ企業から見てみよう。</a:t>
            </a:r>
            <a:endParaRPr kumimoji="1"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インターンシップ情報は●●就職ナビで確認できます</a:t>
            </a: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216E233C-38BA-F31B-56B9-B0C02D0AE673}"/>
              </a:ext>
            </a:extLst>
          </p:cNvPr>
          <p:cNvGrpSpPr/>
          <p:nvPr/>
        </p:nvGrpSpPr>
        <p:grpSpPr>
          <a:xfrm>
            <a:off x="3659193" y="4062577"/>
            <a:ext cx="2427259" cy="1625308"/>
            <a:chOff x="1292014" y="4062577"/>
            <a:chExt cx="2427259" cy="162530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9E212D1-C14D-71E6-470E-1B002262C3F9}"/>
                </a:ext>
              </a:extLst>
            </p:cNvPr>
            <p:cNvSpPr txBox="1"/>
            <p:nvPr/>
          </p:nvSpPr>
          <p:spPr>
            <a:xfrm>
              <a:off x="1292014" y="4062577"/>
              <a:ext cx="24272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企業名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8252EE9-BC15-ECC2-4F12-CB68578376D9}"/>
                </a:ext>
              </a:extLst>
            </p:cNvPr>
            <p:cNvSpPr txBox="1"/>
            <p:nvPr/>
          </p:nvSpPr>
          <p:spPr>
            <a:xfrm>
              <a:off x="1454632" y="4804357"/>
              <a:ext cx="210202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詳細内容</a:t>
              </a:r>
            </a:p>
          </p:txBody>
        </p:sp>
        <p:sp>
          <p:nvSpPr>
            <p:cNvPr id="10" name="四角形: 角を丸くする 9">
              <a:extLst>
                <a:ext uri="{FF2B5EF4-FFF2-40B4-BE49-F238E27FC236}">
                  <a16:creationId xmlns:a16="http://schemas.microsoft.com/office/drawing/2014/main" id="{BAC7135A-53D7-3D9A-DB62-218FC38F682A}"/>
                </a:ext>
              </a:extLst>
            </p:cNvPr>
            <p:cNvSpPr/>
            <p:nvPr/>
          </p:nvSpPr>
          <p:spPr>
            <a:xfrm>
              <a:off x="2106806" y="5533744"/>
              <a:ext cx="797675" cy="154141"/>
            </a:xfrm>
            <a:prstGeom prst="roundRect">
              <a:avLst>
                <a:gd name="adj" fmla="val 50000"/>
              </a:avLst>
            </a:prstGeom>
            <a:solidFill>
              <a:srgbClr val="009DC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開催場所</a:t>
              </a:r>
              <a:endParaRPr kumimoji="1"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4EC151ED-A2CC-FBDC-D4E9-247826B9CAE9}"/>
                </a:ext>
              </a:extLst>
            </p:cNvPr>
            <p:cNvSpPr txBox="1"/>
            <p:nvPr/>
          </p:nvSpPr>
          <p:spPr>
            <a:xfrm>
              <a:off x="1292014" y="4389795"/>
              <a:ext cx="24272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コース名</a:t>
              </a:r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58088A05-ED2B-B71E-B0DB-F3FA9816E34F}"/>
              </a:ext>
            </a:extLst>
          </p:cNvPr>
          <p:cNvGrpSpPr/>
          <p:nvPr/>
        </p:nvGrpSpPr>
        <p:grpSpPr>
          <a:xfrm>
            <a:off x="1284538" y="4062577"/>
            <a:ext cx="2427259" cy="1625308"/>
            <a:chOff x="1292014" y="4062577"/>
            <a:chExt cx="2427259" cy="1625308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F1E8BA5F-8367-BBC5-8144-B36C92E00AA9}"/>
                </a:ext>
              </a:extLst>
            </p:cNvPr>
            <p:cNvSpPr txBox="1"/>
            <p:nvPr/>
          </p:nvSpPr>
          <p:spPr>
            <a:xfrm>
              <a:off x="1292014" y="4062577"/>
              <a:ext cx="24272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○○株式会社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E204D83E-B0EB-0095-C7F6-7CA15E202426}"/>
                </a:ext>
              </a:extLst>
            </p:cNvPr>
            <p:cNvSpPr txBox="1"/>
            <p:nvPr/>
          </p:nvSpPr>
          <p:spPr>
            <a:xfrm>
              <a:off x="1454632" y="4804357"/>
              <a:ext cx="210202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若手社員との交流が多く、</a:t>
              </a:r>
              <a:endPara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kumimoji="1" lang="ja-JP" altLang="en-US" sz="105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業界研究にもおすすめ</a:t>
              </a:r>
            </a:p>
          </p:txBody>
        </p:sp>
        <p:sp>
          <p:nvSpPr>
            <p:cNvPr id="15" name="四角形: 角を丸くする 14">
              <a:extLst>
                <a:ext uri="{FF2B5EF4-FFF2-40B4-BE49-F238E27FC236}">
                  <a16:creationId xmlns:a16="http://schemas.microsoft.com/office/drawing/2014/main" id="{1871BD37-A22A-CF13-58AF-6BDB0DCD9AED}"/>
                </a:ext>
              </a:extLst>
            </p:cNvPr>
            <p:cNvSpPr/>
            <p:nvPr/>
          </p:nvSpPr>
          <p:spPr>
            <a:xfrm>
              <a:off x="2106806" y="5533744"/>
              <a:ext cx="797675" cy="154141"/>
            </a:xfrm>
            <a:prstGeom prst="roundRect">
              <a:avLst>
                <a:gd name="adj" fmla="val 50000"/>
              </a:avLst>
            </a:prstGeom>
            <a:solidFill>
              <a:srgbClr val="E9537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東京</a:t>
              </a:r>
              <a:endParaRPr kumimoji="1"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2BE9A7E4-6317-3595-210E-FA7056ADB496}"/>
                </a:ext>
              </a:extLst>
            </p:cNvPr>
            <p:cNvSpPr txBox="1"/>
            <p:nvPr/>
          </p:nvSpPr>
          <p:spPr>
            <a:xfrm>
              <a:off x="1292014" y="4389795"/>
              <a:ext cx="24272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仕事体験コース（</a:t>
              </a:r>
              <a:r>
                <a:rPr kumimoji="1" lang="en-US" altLang="ja-JP" sz="11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3days</a:t>
              </a:r>
              <a:r>
                <a:rPr kumimoji="1" lang="ja-JP" altLang="en-US" sz="11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）</a:t>
              </a: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8EB6E144-42B7-2AAB-F38C-6FC31FC3F89D}"/>
              </a:ext>
            </a:extLst>
          </p:cNvPr>
          <p:cNvGrpSpPr/>
          <p:nvPr/>
        </p:nvGrpSpPr>
        <p:grpSpPr>
          <a:xfrm>
            <a:off x="277783" y="6307781"/>
            <a:ext cx="2427259" cy="1655368"/>
            <a:chOff x="1292014" y="4062577"/>
            <a:chExt cx="2427259" cy="1655368"/>
          </a:xfrm>
        </p:grpSpPr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0B20F2C2-4373-7CB8-3123-354DE7F5852D}"/>
                </a:ext>
              </a:extLst>
            </p:cNvPr>
            <p:cNvSpPr txBox="1"/>
            <p:nvPr/>
          </p:nvSpPr>
          <p:spPr>
            <a:xfrm>
              <a:off x="1292014" y="4062577"/>
              <a:ext cx="24272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企業名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9BF9A8FB-8032-90AA-8FA9-41E30CB65C71}"/>
                </a:ext>
              </a:extLst>
            </p:cNvPr>
            <p:cNvSpPr txBox="1"/>
            <p:nvPr/>
          </p:nvSpPr>
          <p:spPr>
            <a:xfrm>
              <a:off x="1454632" y="4804357"/>
              <a:ext cx="210202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詳細内容</a:t>
              </a:r>
            </a:p>
          </p:txBody>
        </p:sp>
        <p:sp>
          <p:nvSpPr>
            <p:cNvPr id="20" name="四角形: 角を丸くする 19">
              <a:extLst>
                <a:ext uri="{FF2B5EF4-FFF2-40B4-BE49-F238E27FC236}">
                  <a16:creationId xmlns:a16="http://schemas.microsoft.com/office/drawing/2014/main" id="{EC0E8564-E00B-E2C7-2511-92D380DDD672}"/>
                </a:ext>
              </a:extLst>
            </p:cNvPr>
            <p:cNvSpPr/>
            <p:nvPr/>
          </p:nvSpPr>
          <p:spPr>
            <a:xfrm>
              <a:off x="2106806" y="5563804"/>
              <a:ext cx="797675" cy="154141"/>
            </a:xfrm>
            <a:prstGeom prst="roundRect">
              <a:avLst>
                <a:gd name="adj" fmla="val 50000"/>
              </a:avLst>
            </a:prstGeom>
            <a:solidFill>
              <a:srgbClr val="F6B3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開催場所</a:t>
              </a:r>
              <a:endParaRPr kumimoji="1"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44A8B3B2-5ECB-141B-B33F-9D7E67E176AC}"/>
                </a:ext>
              </a:extLst>
            </p:cNvPr>
            <p:cNvSpPr txBox="1"/>
            <p:nvPr/>
          </p:nvSpPr>
          <p:spPr>
            <a:xfrm>
              <a:off x="1292014" y="4389795"/>
              <a:ext cx="24272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コース名</a:t>
              </a: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CF28B442-8EAB-99BF-D27F-B7B5E47CFF9A}"/>
              </a:ext>
            </a:extLst>
          </p:cNvPr>
          <p:cNvGrpSpPr/>
          <p:nvPr/>
        </p:nvGrpSpPr>
        <p:grpSpPr>
          <a:xfrm>
            <a:off x="2565926" y="6307781"/>
            <a:ext cx="2427259" cy="1655368"/>
            <a:chOff x="1292014" y="4062577"/>
            <a:chExt cx="2427259" cy="1655368"/>
          </a:xfrm>
        </p:grpSpPr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5FCF6E20-8EA8-76E4-C61C-BE6615E136E0}"/>
                </a:ext>
              </a:extLst>
            </p:cNvPr>
            <p:cNvSpPr txBox="1"/>
            <p:nvPr/>
          </p:nvSpPr>
          <p:spPr>
            <a:xfrm>
              <a:off x="1292014" y="4062577"/>
              <a:ext cx="24272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企業名</a:t>
              </a: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4AF24C5C-A91D-B944-56D7-3C2D5B13E4CF}"/>
                </a:ext>
              </a:extLst>
            </p:cNvPr>
            <p:cNvSpPr txBox="1"/>
            <p:nvPr/>
          </p:nvSpPr>
          <p:spPr>
            <a:xfrm>
              <a:off x="1454632" y="4804357"/>
              <a:ext cx="210202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詳細内容</a:t>
              </a:r>
            </a:p>
          </p:txBody>
        </p:sp>
        <p:sp>
          <p:nvSpPr>
            <p:cNvPr id="25" name="四角形: 角を丸くする 24">
              <a:extLst>
                <a:ext uri="{FF2B5EF4-FFF2-40B4-BE49-F238E27FC236}">
                  <a16:creationId xmlns:a16="http://schemas.microsoft.com/office/drawing/2014/main" id="{BDC8725B-2A8B-59FC-F66A-4B15C75DDC0E}"/>
                </a:ext>
              </a:extLst>
            </p:cNvPr>
            <p:cNvSpPr/>
            <p:nvPr/>
          </p:nvSpPr>
          <p:spPr>
            <a:xfrm>
              <a:off x="2106806" y="5563804"/>
              <a:ext cx="797675" cy="154141"/>
            </a:xfrm>
            <a:prstGeom prst="roundRect">
              <a:avLst>
                <a:gd name="adj" fmla="val 50000"/>
              </a:avLst>
            </a:prstGeom>
            <a:solidFill>
              <a:srgbClr val="72AE1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開催場所</a:t>
              </a:r>
              <a:endParaRPr kumimoji="1"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8D2C2B03-7807-B3D5-2889-498C557D74CE}"/>
                </a:ext>
              </a:extLst>
            </p:cNvPr>
            <p:cNvSpPr txBox="1"/>
            <p:nvPr/>
          </p:nvSpPr>
          <p:spPr>
            <a:xfrm>
              <a:off x="1292014" y="4389795"/>
              <a:ext cx="24272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コース名</a:t>
              </a:r>
            </a:p>
          </p:txBody>
        </p: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432FB8ED-4927-052F-AEB1-F39E66906AF6}"/>
              </a:ext>
            </a:extLst>
          </p:cNvPr>
          <p:cNvGrpSpPr/>
          <p:nvPr/>
        </p:nvGrpSpPr>
        <p:grpSpPr>
          <a:xfrm>
            <a:off x="4854632" y="6307781"/>
            <a:ext cx="2427259" cy="1655368"/>
            <a:chOff x="1292014" y="4062577"/>
            <a:chExt cx="2427259" cy="1655368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B2B7AD41-7298-4FE4-C56D-CCE321B94697}"/>
                </a:ext>
              </a:extLst>
            </p:cNvPr>
            <p:cNvSpPr txBox="1"/>
            <p:nvPr/>
          </p:nvSpPr>
          <p:spPr>
            <a:xfrm>
              <a:off x="1292014" y="4062577"/>
              <a:ext cx="24272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企業名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EFADD291-65C9-5CEF-C0C0-2A1C011A8732}"/>
                </a:ext>
              </a:extLst>
            </p:cNvPr>
            <p:cNvSpPr txBox="1"/>
            <p:nvPr/>
          </p:nvSpPr>
          <p:spPr>
            <a:xfrm>
              <a:off x="1454632" y="4804357"/>
              <a:ext cx="210202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詳細内容</a:t>
              </a:r>
            </a:p>
          </p:txBody>
        </p:sp>
        <p:sp>
          <p:nvSpPr>
            <p:cNvPr id="30" name="四角形: 角を丸くする 29">
              <a:extLst>
                <a:ext uri="{FF2B5EF4-FFF2-40B4-BE49-F238E27FC236}">
                  <a16:creationId xmlns:a16="http://schemas.microsoft.com/office/drawing/2014/main" id="{6DEDB03F-A730-0FAA-A1C7-704E668A6211}"/>
                </a:ext>
              </a:extLst>
            </p:cNvPr>
            <p:cNvSpPr/>
            <p:nvPr/>
          </p:nvSpPr>
          <p:spPr>
            <a:xfrm>
              <a:off x="2106806" y="5563804"/>
              <a:ext cx="797675" cy="154141"/>
            </a:xfrm>
            <a:prstGeom prst="roundRect">
              <a:avLst>
                <a:gd name="adj" fmla="val 50000"/>
              </a:avLst>
            </a:prstGeom>
            <a:solidFill>
              <a:srgbClr val="004B8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開催場所</a:t>
              </a:r>
              <a:endParaRPr kumimoji="1"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96042EF8-334E-4270-3CC3-346E13B5CE2D}"/>
                </a:ext>
              </a:extLst>
            </p:cNvPr>
            <p:cNvSpPr txBox="1"/>
            <p:nvPr/>
          </p:nvSpPr>
          <p:spPr>
            <a:xfrm>
              <a:off x="1292014" y="4389795"/>
              <a:ext cx="24272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コース名</a:t>
              </a:r>
            </a:p>
          </p:txBody>
        </p:sp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15ABC54E-5F05-04F6-DBE9-96FCE51E42EA}"/>
              </a:ext>
            </a:extLst>
          </p:cNvPr>
          <p:cNvGrpSpPr/>
          <p:nvPr/>
        </p:nvGrpSpPr>
        <p:grpSpPr>
          <a:xfrm>
            <a:off x="2218859" y="3778803"/>
            <a:ext cx="1220039" cy="281248"/>
            <a:chOff x="3814158" y="5018652"/>
            <a:chExt cx="1220039" cy="281248"/>
          </a:xfrm>
        </p:grpSpPr>
        <p:sp>
          <p:nvSpPr>
            <p:cNvPr id="33" name="四角形: 角を丸くする 32">
              <a:extLst>
                <a:ext uri="{FF2B5EF4-FFF2-40B4-BE49-F238E27FC236}">
                  <a16:creationId xmlns:a16="http://schemas.microsoft.com/office/drawing/2014/main" id="{F55B5B0B-E028-BD76-6B30-AF8F94A27488}"/>
                </a:ext>
              </a:extLst>
            </p:cNvPr>
            <p:cNvSpPr/>
            <p:nvPr/>
          </p:nvSpPr>
          <p:spPr>
            <a:xfrm>
              <a:off x="3830578" y="5088561"/>
              <a:ext cx="1203619" cy="18164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EE79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kumimoji="1" lang="ja-JP" altLang="en-US" sz="900" b="1" i="1" dirty="0">
                  <a:solidFill>
                    <a:srgbClr val="EE791B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学校おすすめ！</a:t>
              </a:r>
              <a:endParaRPr kumimoji="1" lang="en-US" altLang="ja-JP" sz="900" b="1" i="1" dirty="0">
                <a:solidFill>
                  <a:srgbClr val="EE791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pic>
          <p:nvPicPr>
            <p:cNvPr id="34" name="図 33" descr="アイコン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0680DF83-EF89-9E66-390F-16B3C643EA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4158" y="5018652"/>
              <a:ext cx="328561" cy="281248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B637F28F-3704-673C-B1AC-6AA83DEB7F82}"/>
              </a:ext>
            </a:extLst>
          </p:cNvPr>
          <p:cNvGrpSpPr/>
          <p:nvPr/>
        </p:nvGrpSpPr>
        <p:grpSpPr>
          <a:xfrm>
            <a:off x="3470097" y="6007217"/>
            <a:ext cx="1220039" cy="281248"/>
            <a:chOff x="3814158" y="5018652"/>
            <a:chExt cx="1220039" cy="281248"/>
          </a:xfrm>
        </p:grpSpPr>
        <p:sp>
          <p:nvSpPr>
            <p:cNvPr id="36" name="四角形: 角を丸くする 35">
              <a:extLst>
                <a:ext uri="{FF2B5EF4-FFF2-40B4-BE49-F238E27FC236}">
                  <a16:creationId xmlns:a16="http://schemas.microsoft.com/office/drawing/2014/main" id="{92544BB2-1DF4-CB89-56BF-BF80C55BB3CC}"/>
                </a:ext>
              </a:extLst>
            </p:cNvPr>
            <p:cNvSpPr/>
            <p:nvPr/>
          </p:nvSpPr>
          <p:spPr>
            <a:xfrm>
              <a:off x="3830578" y="5088561"/>
              <a:ext cx="1203619" cy="18164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EE79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kumimoji="1" lang="ja-JP" altLang="en-US" sz="900" b="1" i="1" dirty="0">
                  <a:solidFill>
                    <a:srgbClr val="EE791B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学校おすすめ！</a:t>
              </a:r>
              <a:endParaRPr kumimoji="1" lang="en-US" altLang="ja-JP" sz="900" b="1" i="1" dirty="0">
                <a:solidFill>
                  <a:srgbClr val="EE791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pic>
          <p:nvPicPr>
            <p:cNvPr id="37" name="図 36" descr="アイコン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923F0787-27DD-3516-3FC3-A03D4E16EA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4158" y="5018652"/>
              <a:ext cx="328561" cy="281248"/>
            </a:xfrm>
            <a:prstGeom prst="rect">
              <a:avLst/>
            </a:prstGeom>
          </p:spPr>
        </p:pic>
      </p:grpSp>
      <p:pic>
        <p:nvPicPr>
          <p:cNvPr id="38" name="図 37" descr="アイコン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11AC95FD-9204-1617-0A21-58A2037A00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20" y="7367040"/>
            <a:ext cx="1263547" cy="371305"/>
          </a:xfrm>
          <a:prstGeom prst="rect">
            <a:avLst/>
          </a:prstGeom>
        </p:spPr>
      </p:pic>
      <p:pic>
        <p:nvPicPr>
          <p:cNvPr id="39" name="図 38" descr="アイコン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CD3CE5DF-497F-4ECE-7CE7-48000991C1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704" y="5123881"/>
            <a:ext cx="1263547" cy="371305"/>
          </a:xfrm>
          <a:prstGeom prst="rect">
            <a:avLst/>
          </a:prstGeom>
        </p:spPr>
      </p:pic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C79B7628-FEC2-72F0-3FFC-698B0685B54A}"/>
              </a:ext>
            </a:extLst>
          </p:cNvPr>
          <p:cNvSpPr txBox="1"/>
          <p:nvPr/>
        </p:nvSpPr>
        <p:spPr>
          <a:xfrm>
            <a:off x="756393" y="8679782"/>
            <a:ext cx="60552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b="1" dirty="0">
                <a:solidFill>
                  <a:srgbClr val="643E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キャリア相談の申し込みや実施方法は</a:t>
            </a:r>
            <a:r>
              <a:rPr kumimoji="1" lang="en-US" altLang="ja-JP" sz="1100" b="1" dirty="0">
                <a:solidFill>
                  <a:srgbClr val="643E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【</a:t>
            </a:r>
            <a:r>
              <a:rPr kumimoji="1" lang="ja-JP" altLang="en-US" sz="1100" b="1" dirty="0">
                <a:solidFill>
                  <a:srgbClr val="643E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キャリア支援サイト</a:t>
            </a:r>
            <a:r>
              <a:rPr kumimoji="1" lang="en-US" altLang="ja-JP" sz="1100" b="1" dirty="0">
                <a:solidFill>
                  <a:srgbClr val="643E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】</a:t>
            </a:r>
            <a:r>
              <a:rPr kumimoji="1" lang="ja-JP" altLang="en-US" sz="1100" b="1" dirty="0">
                <a:solidFill>
                  <a:srgbClr val="643E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をご覧ください。 </a:t>
            </a:r>
            <a:endParaRPr kumimoji="1" lang="en-US" altLang="ja-JP" sz="1100" b="1" dirty="0">
              <a:solidFill>
                <a:srgbClr val="643E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icrosoft GothicNeo" panose="020B0503020000020004" pitchFamily="34" charset="-127"/>
            </a:endParaRPr>
          </a:p>
        </p:txBody>
      </p:sp>
      <p:pic>
        <p:nvPicPr>
          <p:cNvPr id="49" name="図 48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C5F69264-B6DE-8431-C80C-879972B9DB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555" y="9642402"/>
            <a:ext cx="573319" cy="573319"/>
          </a:xfrm>
          <a:prstGeom prst="rect">
            <a:avLst/>
          </a:prstGeom>
        </p:spPr>
      </p:pic>
      <p:sp>
        <p:nvSpPr>
          <p:cNvPr id="50" name="吹き出し: 円形 49">
            <a:extLst>
              <a:ext uri="{FF2B5EF4-FFF2-40B4-BE49-F238E27FC236}">
                <a16:creationId xmlns:a16="http://schemas.microsoft.com/office/drawing/2014/main" id="{72FEA484-C1AD-592E-1502-CF02CD7EBC33}"/>
              </a:ext>
            </a:extLst>
          </p:cNvPr>
          <p:cNvSpPr/>
          <p:nvPr/>
        </p:nvSpPr>
        <p:spPr>
          <a:xfrm>
            <a:off x="4413125" y="9135082"/>
            <a:ext cx="824638" cy="501496"/>
          </a:xfrm>
          <a:prstGeom prst="wedgeEllipseCallout">
            <a:avLst>
              <a:gd name="adj1" fmla="val 12551"/>
              <a:gd name="adj2" fmla="val 61520"/>
            </a:avLst>
          </a:prstGeom>
          <a:solidFill>
            <a:srgbClr val="643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600" dirty="0">
              <a:solidFill>
                <a:srgbClr val="C55A11"/>
              </a:solidFill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5E3DF8F3-700A-3597-9943-C0B291D2DE93}"/>
              </a:ext>
            </a:extLst>
          </p:cNvPr>
          <p:cNvSpPr txBox="1"/>
          <p:nvPr/>
        </p:nvSpPr>
        <p:spPr>
          <a:xfrm>
            <a:off x="4344745" y="9192215"/>
            <a:ext cx="9893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専用アプリも</a:t>
            </a:r>
            <a:endParaRPr kumimoji="1" lang="en-US" altLang="ja-JP" sz="8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icrosoft GothicNeo" panose="020B0503020000020004" pitchFamily="34" charset="-127"/>
            </a:endParaRPr>
          </a:p>
          <a:p>
            <a:pPr algn="ctr"/>
            <a:r>
              <a:rPr kumimoji="1" lang="ja-JP" altLang="en-US" sz="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利用できます！</a:t>
            </a:r>
          </a:p>
        </p:txBody>
      </p:sp>
      <p:pic>
        <p:nvPicPr>
          <p:cNvPr id="52" name="Google Shape;119;p15">
            <a:extLst>
              <a:ext uri="{FF2B5EF4-FFF2-40B4-BE49-F238E27FC236}">
                <a16:creationId xmlns:a16="http://schemas.microsoft.com/office/drawing/2014/main" id="{96C915F5-1FF6-3539-62AB-F4932FFA4F5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94850" y="9954837"/>
            <a:ext cx="712538" cy="218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120;p15">
            <a:extLst>
              <a:ext uri="{FF2B5EF4-FFF2-40B4-BE49-F238E27FC236}">
                <a16:creationId xmlns:a16="http://schemas.microsoft.com/office/drawing/2014/main" id="{7287AE2F-53F6-3D05-0145-FDE27181367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01681" y="9958650"/>
            <a:ext cx="712538" cy="218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135;p15">
            <a:extLst>
              <a:ext uri="{FF2B5EF4-FFF2-40B4-BE49-F238E27FC236}">
                <a16:creationId xmlns:a16="http://schemas.microsoft.com/office/drawing/2014/main" id="{C19FED4D-93AC-DF7A-9800-9D575B46502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87046" y="9159102"/>
            <a:ext cx="740385" cy="740385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5" name="Google Shape;136;p15">
            <a:extLst>
              <a:ext uri="{FF2B5EF4-FFF2-40B4-BE49-F238E27FC236}">
                <a16:creationId xmlns:a16="http://schemas.microsoft.com/office/drawing/2014/main" id="{04DB7D76-5DD1-A805-96D6-8ECE1BA92C2E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390278" y="9163335"/>
            <a:ext cx="740385" cy="740385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6" name="Google Shape;320;p18">
            <a:extLst>
              <a:ext uri="{FF2B5EF4-FFF2-40B4-BE49-F238E27FC236}">
                <a16:creationId xmlns:a16="http://schemas.microsoft.com/office/drawing/2014/main" id="{F975A294-5CF4-097A-F108-D5FA2159DBC1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l="6246" t="5075" r="6229" b="5986"/>
          <a:stretch/>
        </p:blipFill>
        <p:spPr>
          <a:xfrm>
            <a:off x="3016939" y="9236346"/>
            <a:ext cx="906317" cy="920960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7" name="Google Shape;321;p18">
            <a:extLst>
              <a:ext uri="{FF2B5EF4-FFF2-40B4-BE49-F238E27FC236}">
                <a16:creationId xmlns:a16="http://schemas.microsoft.com/office/drawing/2014/main" id="{4913F6E4-D46A-616A-A56B-9027E8389C03}"/>
              </a:ext>
            </a:extLst>
          </p:cNvPr>
          <p:cNvSpPr/>
          <p:nvPr/>
        </p:nvSpPr>
        <p:spPr>
          <a:xfrm>
            <a:off x="2984378" y="9525996"/>
            <a:ext cx="971439" cy="229928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F0F8F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0" i="0" u="none" strike="noStrike" cap="none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Arial"/>
              </a:rPr>
              <a:t>サンプル</a:t>
            </a:r>
            <a:endParaRPr sz="1200" b="0" i="0" u="none" strike="noStrike" cap="none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sym typeface="Arial"/>
            </a:endParaRPr>
          </a:p>
        </p:txBody>
      </p: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4E88F8EA-88A2-E0A8-D674-B6A43D7E652A}"/>
              </a:ext>
            </a:extLst>
          </p:cNvPr>
          <p:cNvCxnSpPr>
            <a:cxnSpLocks/>
          </p:cNvCxnSpPr>
          <p:nvPr/>
        </p:nvCxnSpPr>
        <p:spPr>
          <a:xfrm>
            <a:off x="4232494" y="9107297"/>
            <a:ext cx="0" cy="1029396"/>
          </a:xfrm>
          <a:prstGeom prst="line">
            <a:avLst/>
          </a:prstGeom>
          <a:ln w="28575">
            <a:solidFill>
              <a:srgbClr val="64413B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81C0943D-86EA-E559-6676-CA4C4BA83605}"/>
              </a:ext>
            </a:extLst>
          </p:cNvPr>
          <p:cNvSpPr txBox="1"/>
          <p:nvPr/>
        </p:nvSpPr>
        <p:spPr>
          <a:xfrm>
            <a:off x="1384729" y="9262417"/>
            <a:ext cx="1522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solidFill>
                  <a:srgbClr val="2F3A4C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パソコン／スマホで</a:t>
            </a:r>
            <a:endParaRPr kumimoji="1" lang="en-US" altLang="ja-JP" sz="1200" b="1" dirty="0">
              <a:solidFill>
                <a:srgbClr val="2F3A4C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b="1" dirty="0">
                <a:solidFill>
                  <a:srgbClr val="2F3A4C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簡単でアクセス！</a:t>
            </a:r>
            <a:endParaRPr kumimoji="1" lang="ja-JP" altLang="en-US" sz="1100" b="1" dirty="0">
              <a:solidFill>
                <a:srgbClr val="2F3A4C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60" name="図 59">
            <a:extLst>
              <a:ext uri="{FF2B5EF4-FFF2-40B4-BE49-F238E27FC236}">
                <a16:creationId xmlns:a16="http://schemas.microsoft.com/office/drawing/2014/main" id="{3A91D59E-2C29-85B4-7B1C-A093982C523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853" y="9236346"/>
            <a:ext cx="687823" cy="467399"/>
          </a:xfrm>
          <a:prstGeom prst="rect">
            <a:avLst/>
          </a:prstGeom>
        </p:spPr>
      </p:pic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38F784D5-C98D-A80C-3CA3-E4DC8F704934}"/>
              </a:ext>
            </a:extLst>
          </p:cNvPr>
          <p:cNvSpPr txBox="1"/>
          <p:nvPr/>
        </p:nvSpPr>
        <p:spPr>
          <a:xfrm>
            <a:off x="672325" y="9844952"/>
            <a:ext cx="2220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【</a:t>
            </a:r>
            <a:r>
              <a:rPr kumimoji="1"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お問合せ先</a:t>
            </a:r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】</a:t>
            </a:r>
          </a:p>
          <a:p>
            <a:r>
              <a:rPr kumimoji="1"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キャリアセンターまで　</a:t>
            </a:r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10</a:t>
            </a:r>
            <a:r>
              <a:rPr kumimoji="1"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：</a:t>
            </a:r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00</a:t>
            </a:r>
            <a:r>
              <a:rPr kumimoji="1"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～</a:t>
            </a:r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17</a:t>
            </a:r>
            <a:r>
              <a:rPr kumimoji="1"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：</a:t>
            </a:r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00</a:t>
            </a:r>
            <a:endParaRPr kumimoji="1" lang="ja-JP" altLang="en-US" sz="900" dirty="0">
              <a:latin typeface="BIZ UDPゴシック" panose="020B0400000000000000" pitchFamily="50" charset="-128"/>
              <a:ea typeface="BIZ UDPゴシック" panose="020B0400000000000000" pitchFamily="50" charset="-128"/>
              <a:cs typeface="Microsoft GothicNeo" panose="020B0503020000020004" pitchFamily="34" charset="-127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42974095-BE6C-3FD5-8AA0-F9536A5900E5}"/>
              </a:ext>
            </a:extLst>
          </p:cNvPr>
          <p:cNvSpPr txBox="1"/>
          <p:nvPr/>
        </p:nvSpPr>
        <p:spPr>
          <a:xfrm>
            <a:off x="3296652" y="10226920"/>
            <a:ext cx="38840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Apple</a:t>
            </a:r>
            <a:r>
              <a:rPr kumimoji="1" lang="ja-JP" altLang="en-US" sz="600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Apple</a:t>
            </a:r>
            <a:r>
              <a:rPr kumimoji="1"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のロゴ、</a:t>
            </a:r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App Store</a:t>
            </a:r>
            <a:r>
              <a:rPr kumimoji="1" lang="ja-JP" altLang="en-US" sz="600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iPod</a:t>
            </a:r>
            <a:r>
              <a:rPr kumimoji="1"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のロゴ、</a:t>
            </a:r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iTunes</a:t>
            </a:r>
            <a:r>
              <a:rPr kumimoji="1"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は、米国および他国の</a:t>
            </a:r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Apple Inc.</a:t>
            </a:r>
            <a:r>
              <a:rPr kumimoji="1"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の登録商標です。</a:t>
            </a:r>
          </a:p>
          <a:p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Android</a:t>
            </a:r>
            <a:r>
              <a:rPr kumimoji="1" lang="ja-JP" altLang="en-US" sz="600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Android</a:t>
            </a:r>
            <a:r>
              <a:rPr kumimoji="1"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ロゴ、</a:t>
            </a:r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Google Play</a:t>
            </a:r>
            <a:r>
              <a:rPr kumimoji="1" lang="ja-JP" altLang="en-US" sz="600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Google Play</a:t>
            </a:r>
            <a:r>
              <a:rPr kumimoji="1"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ロゴは、</a:t>
            </a:r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Google LLC </a:t>
            </a:r>
            <a:r>
              <a:rPr kumimoji="1"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の商標です。</a:t>
            </a:r>
          </a:p>
        </p:txBody>
      </p:sp>
    </p:spTree>
    <p:extLst>
      <p:ext uri="{BB962C8B-B14F-4D97-AF65-F5344CB8AC3E}">
        <p14:creationId xmlns:p14="http://schemas.microsoft.com/office/powerpoint/2010/main" val="1550205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2634</TotalTime>
  <Words>472</Words>
  <Application>Microsoft Office PowerPoint</Application>
  <PresentationFormat>ユーザー設定</PresentationFormat>
  <Paragraphs>63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BIZ UDPゴシック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>株式会社キャリタス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A4チラシ-秋冬インターンシップ</dc:title>
  <dc:creator>キャリタスUC</dc:creator>
  <cp:revision>124</cp:revision>
  <cp:lastPrinted>2026-07-14T23:41:51Z</cp:lastPrinted>
  <dcterms:created xsi:type="dcterms:W3CDTF">2025-03-20T23:34:27Z</dcterms:created>
  <dcterms:modified xsi:type="dcterms:W3CDTF">2026-07-15T00:22:17Z</dcterms:modified>
</cp:coreProperties>
</file>