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68" r:id="rId2"/>
    <p:sldId id="264" r:id="rId3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405"/>
    <a:srgbClr val="FFC207"/>
    <a:srgbClr val="C2E6F6"/>
    <a:srgbClr val="F2CC34"/>
    <a:srgbClr val="0E9C4A"/>
    <a:srgbClr val="12639B"/>
    <a:srgbClr val="2F3A4C"/>
    <a:srgbClr val="FEEC0B"/>
    <a:srgbClr val="3CBCBB"/>
    <a:srgbClr val="BFE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26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94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CFF4E-D85D-4C89-B386-AAC2F87BA94A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F1B7-32B7-4FD5-8C50-BF6F61E5A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480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0556D-8F13-4C86-9F6F-2FC47457CB20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5554D-FEA8-41F3-A2D6-DA4651540A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56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76F5AD-2C54-F1AB-5B51-4905EAEE4C20}"/>
              </a:ext>
            </a:extLst>
          </p:cNvPr>
          <p:cNvSpPr/>
          <p:nvPr/>
        </p:nvSpPr>
        <p:spPr>
          <a:xfrm>
            <a:off x="0" y="8786534"/>
            <a:ext cx="7559113" cy="1905279"/>
          </a:xfrm>
          <a:prstGeom prst="rect">
            <a:avLst/>
          </a:prstGeom>
          <a:solidFill>
            <a:srgbClr val="C2E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 descr="背景パターン&#10;&#10;AI 生成コンテンツは誤りを含む可能性があります。">
            <a:extLst>
              <a:ext uri="{FF2B5EF4-FFF2-40B4-BE49-F238E27FC236}">
                <a16:creationId xmlns:a16="http://schemas.microsoft.com/office/drawing/2014/main" id="{73A025F0-59BB-8D39-6DF2-23848C05F5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6299"/>
            <a:ext cx="7559113" cy="593257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CBB555F-7511-1B88-7A68-6BC6DD0C3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3" y="707790"/>
            <a:ext cx="7560000" cy="2423816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11B246-976A-3203-5124-1D4B0A05032E}"/>
              </a:ext>
            </a:extLst>
          </p:cNvPr>
          <p:cNvSpPr/>
          <p:nvPr/>
        </p:nvSpPr>
        <p:spPr>
          <a:xfrm>
            <a:off x="0" y="0"/>
            <a:ext cx="7559675" cy="707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27FBB5-625D-6482-3691-93CD8E28D773}"/>
              </a:ext>
            </a:extLst>
          </p:cNvPr>
          <p:cNvSpPr txBox="1"/>
          <p:nvPr/>
        </p:nvSpPr>
        <p:spPr>
          <a:xfrm>
            <a:off x="748695" y="8765954"/>
            <a:ext cx="60552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キャリア相談の申し込みや実施方法は</a:t>
            </a:r>
            <a:r>
              <a:rPr kumimoji="1" lang="en-US" altLang="ja-JP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【</a:t>
            </a:r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キャリア支援サイト</a:t>
            </a:r>
            <a:r>
              <a:rPr kumimoji="1" lang="en-US" altLang="ja-JP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】</a:t>
            </a:r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をご覧ください。 </a:t>
            </a:r>
            <a:endParaRPr kumimoji="1" lang="en-US" altLang="ja-JP" sz="11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D2D40A7-3E6F-EE8E-2D99-4255AE7B0ECB}"/>
              </a:ext>
            </a:extLst>
          </p:cNvPr>
          <p:cNvSpPr/>
          <p:nvPr/>
        </p:nvSpPr>
        <p:spPr>
          <a:xfrm>
            <a:off x="539837" y="8642188"/>
            <a:ext cx="6480000" cy="347683"/>
          </a:xfrm>
          <a:prstGeom prst="roundRect">
            <a:avLst>
              <a:gd name="adj" fmla="val 50000"/>
            </a:avLst>
          </a:prstGeom>
          <a:solidFill>
            <a:srgbClr val="0E9C4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8C7F793-2689-300C-E301-2D77FBABAB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4335" y="1047161"/>
            <a:ext cx="4285541" cy="1220108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0F5ECAC-2269-7D21-37DB-71660013E4D5}"/>
              </a:ext>
            </a:extLst>
          </p:cNvPr>
          <p:cNvCxnSpPr>
            <a:cxnSpLocks/>
          </p:cNvCxnSpPr>
          <p:nvPr/>
        </p:nvCxnSpPr>
        <p:spPr>
          <a:xfrm>
            <a:off x="3218294" y="2426329"/>
            <a:ext cx="4005943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EA78119B-1EF4-F2DC-5A25-F04F8B50EC31}"/>
              </a:ext>
            </a:extLst>
          </p:cNvPr>
          <p:cNvCxnSpPr>
            <a:cxnSpLocks/>
          </p:cNvCxnSpPr>
          <p:nvPr/>
        </p:nvCxnSpPr>
        <p:spPr>
          <a:xfrm>
            <a:off x="3218294" y="2746296"/>
            <a:ext cx="4005943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F6F8DA1-9D0F-A6E8-FF53-5D3FBDAD3B90}"/>
              </a:ext>
            </a:extLst>
          </p:cNvPr>
          <p:cNvSpPr>
            <a:spLocks/>
          </p:cNvSpPr>
          <p:nvPr/>
        </p:nvSpPr>
        <p:spPr>
          <a:xfrm>
            <a:off x="536334" y="3318279"/>
            <a:ext cx="6480000" cy="5133510"/>
          </a:xfrm>
          <a:prstGeom prst="roundRect">
            <a:avLst>
              <a:gd name="adj" fmla="val 2366"/>
            </a:avLst>
          </a:prstGeom>
          <a:solidFill>
            <a:srgbClr val="FFC207"/>
          </a:solidFill>
          <a:ln w="28575">
            <a:solidFill>
              <a:srgbClr val="0904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C019126D-B37F-3ECF-F6C1-766F8B2AA2A3}"/>
              </a:ext>
            </a:extLst>
          </p:cNvPr>
          <p:cNvSpPr>
            <a:spLocks/>
          </p:cNvSpPr>
          <p:nvPr/>
        </p:nvSpPr>
        <p:spPr>
          <a:xfrm>
            <a:off x="644334" y="3419034"/>
            <a:ext cx="6264000" cy="4932000"/>
          </a:xfrm>
          <a:prstGeom prst="roundRect">
            <a:avLst>
              <a:gd name="adj" fmla="val 2366"/>
            </a:avLst>
          </a:prstGeom>
          <a:solidFill>
            <a:schemeClr val="bg1"/>
          </a:solidFill>
          <a:ln w="28575">
            <a:solidFill>
              <a:srgbClr val="0904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5" name="図 14" descr="挿絵, ナイフ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3B80843-DBC7-7C12-CADE-352ABFC593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4603">
            <a:off x="6503844" y="6469233"/>
            <a:ext cx="515013" cy="2156011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21A7B89-EACF-1DE9-6969-3ED6B6FCB201}"/>
              </a:ext>
            </a:extLst>
          </p:cNvPr>
          <p:cNvSpPr/>
          <p:nvPr/>
        </p:nvSpPr>
        <p:spPr>
          <a:xfrm>
            <a:off x="1062910" y="4060370"/>
            <a:ext cx="4802866" cy="1083009"/>
          </a:xfrm>
          <a:prstGeom prst="rect">
            <a:avLst/>
          </a:prstGeom>
          <a:solidFill>
            <a:srgbClr val="FFC2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FF424A5-B16F-8F3A-6014-F4F01C8EA7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810" y="3957598"/>
            <a:ext cx="4876621" cy="1136608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930C2A1A-A3E7-E607-4DA7-275C14A002AC}"/>
              </a:ext>
            </a:extLst>
          </p:cNvPr>
          <p:cNvSpPr/>
          <p:nvPr/>
        </p:nvSpPr>
        <p:spPr>
          <a:xfrm>
            <a:off x="1232243" y="3740885"/>
            <a:ext cx="2542781" cy="509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FD7B643F-0BED-EB30-71C0-7203E7D2B2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94" y="3668519"/>
            <a:ext cx="711554" cy="711554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E47852D-D63E-E9A5-87AF-CB69387236BF}"/>
              </a:ext>
            </a:extLst>
          </p:cNvPr>
          <p:cNvSpPr/>
          <p:nvPr/>
        </p:nvSpPr>
        <p:spPr>
          <a:xfrm>
            <a:off x="1931665" y="5545519"/>
            <a:ext cx="4802866" cy="1083009"/>
          </a:xfrm>
          <a:prstGeom prst="rect">
            <a:avLst/>
          </a:prstGeom>
          <a:solidFill>
            <a:srgbClr val="FFC2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1928CA83-31C5-A403-509D-093D82BA06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2565" y="5442747"/>
            <a:ext cx="4876621" cy="1136608"/>
          </a:xfrm>
          <a:prstGeom prst="rect">
            <a:avLst/>
          </a:prstGeom>
        </p:spPr>
      </p:pic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A1D3560-0366-C15A-6709-AEA295661B51}"/>
              </a:ext>
            </a:extLst>
          </p:cNvPr>
          <p:cNvSpPr/>
          <p:nvPr/>
        </p:nvSpPr>
        <p:spPr>
          <a:xfrm>
            <a:off x="2100998" y="5226034"/>
            <a:ext cx="2542781" cy="509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D71F6927-27B4-E4DA-372F-78A22BAD02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3649" y="5153668"/>
            <a:ext cx="711554" cy="711554"/>
          </a:xfrm>
          <a:prstGeom prst="rect">
            <a:avLst/>
          </a:prstGeom>
        </p:spPr>
      </p:pic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4ACEEC5-530A-6287-F9F9-E2E0D05416DE}"/>
              </a:ext>
            </a:extLst>
          </p:cNvPr>
          <p:cNvSpPr/>
          <p:nvPr/>
        </p:nvSpPr>
        <p:spPr>
          <a:xfrm>
            <a:off x="1062910" y="7040820"/>
            <a:ext cx="4802866" cy="1083009"/>
          </a:xfrm>
          <a:prstGeom prst="rect">
            <a:avLst/>
          </a:prstGeom>
          <a:solidFill>
            <a:srgbClr val="FFC2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CF66E360-BF2F-65C3-1D1E-09B1E42E77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810" y="6938048"/>
            <a:ext cx="4876621" cy="1136608"/>
          </a:xfrm>
          <a:prstGeom prst="rect">
            <a:avLst/>
          </a:prstGeom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4AD7407-F2B4-9B17-08AA-210C22D5231E}"/>
              </a:ext>
            </a:extLst>
          </p:cNvPr>
          <p:cNvSpPr/>
          <p:nvPr/>
        </p:nvSpPr>
        <p:spPr>
          <a:xfrm>
            <a:off x="1232243" y="6721335"/>
            <a:ext cx="2542781" cy="509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BD880F03-3032-DA45-B701-8D2B90B22D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94" y="6648969"/>
            <a:ext cx="711554" cy="71155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0D3953D0-C378-DA5C-EA7A-C0CA31D7E7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2217" y="2994629"/>
            <a:ext cx="3468234" cy="838716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06DCACBB-8BDC-EB79-DB98-EAEB3070B69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935" y="1169832"/>
            <a:ext cx="3776786" cy="109452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62146D0E-5789-8059-C961-4D8B7C803B9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385" y="3116787"/>
            <a:ext cx="2468904" cy="48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8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5692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327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31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53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095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535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526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0739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06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93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581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47A02-1D49-49FD-81EB-FF3C25A83976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64D72-7742-41CE-804C-960339110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974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BC5F18A-BAC4-FA3B-61AF-B710C477A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1418" y="4170680"/>
            <a:ext cx="4256838" cy="602069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E710AA-33EA-9F9C-D34C-D72E718421C0}"/>
              </a:ext>
            </a:extLst>
          </p:cNvPr>
          <p:cNvSpPr/>
          <p:nvPr/>
        </p:nvSpPr>
        <p:spPr>
          <a:xfrm>
            <a:off x="1651418" y="4228417"/>
            <a:ext cx="2264090" cy="28195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9E18FF-95AA-6EAE-E7D3-1C7C0D48A392}"/>
              </a:ext>
            </a:extLst>
          </p:cNvPr>
          <p:cNvSpPr txBox="1"/>
          <p:nvPr/>
        </p:nvSpPr>
        <p:spPr>
          <a:xfrm>
            <a:off x="1047396" y="410778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①</a:t>
            </a:r>
          </a:p>
        </p:txBody>
      </p:sp>
      <p:sp>
        <p:nvSpPr>
          <p:cNvPr id="9" name="矢印: 下 8">
            <a:extLst>
              <a:ext uri="{FF2B5EF4-FFF2-40B4-BE49-F238E27FC236}">
                <a16:creationId xmlns:a16="http://schemas.microsoft.com/office/drawing/2014/main" id="{BB603649-C6F1-17FA-28CD-EABD053913D4}"/>
              </a:ext>
            </a:extLst>
          </p:cNvPr>
          <p:cNvSpPr/>
          <p:nvPr/>
        </p:nvSpPr>
        <p:spPr>
          <a:xfrm>
            <a:off x="6398530" y="9503443"/>
            <a:ext cx="914400" cy="1009931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75A469B-65F1-349F-98E7-486995766CF0}"/>
              </a:ext>
            </a:extLst>
          </p:cNvPr>
          <p:cNvSpPr/>
          <p:nvPr/>
        </p:nvSpPr>
        <p:spPr>
          <a:xfrm>
            <a:off x="4579814" y="4228417"/>
            <a:ext cx="1328443" cy="28195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E94CFD9-1E30-5379-4114-21F0F1405FF4}"/>
              </a:ext>
            </a:extLst>
          </p:cNvPr>
          <p:cNvSpPr txBox="1"/>
          <p:nvPr/>
        </p:nvSpPr>
        <p:spPr>
          <a:xfrm>
            <a:off x="5968540" y="410778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②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71555C9-65B8-3BFC-A68C-A1C0CB9E6741}"/>
              </a:ext>
            </a:extLst>
          </p:cNvPr>
          <p:cNvSpPr/>
          <p:nvPr/>
        </p:nvSpPr>
        <p:spPr>
          <a:xfrm>
            <a:off x="3456944" y="5443098"/>
            <a:ext cx="2422282" cy="3144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A87CEA6-758A-D949-F154-8CEBBB7A8D48}"/>
              </a:ext>
            </a:extLst>
          </p:cNvPr>
          <p:cNvSpPr txBox="1"/>
          <p:nvPr/>
        </p:nvSpPr>
        <p:spPr>
          <a:xfrm>
            <a:off x="5913912" y="539593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③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C594ECB-141B-B3A3-14E3-EFD86864726A}"/>
              </a:ext>
            </a:extLst>
          </p:cNvPr>
          <p:cNvSpPr/>
          <p:nvPr/>
        </p:nvSpPr>
        <p:spPr>
          <a:xfrm>
            <a:off x="1766277" y="6218063"/>
            <a:ext cx="3946769" cy="258604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252F078-7D7B-DCB3-DD9B-0469220D011E}"/>
              </a:ext>
            </a:extLst>
          </p:cNvPr>
          <p:cNvSpPr txBox="1"/>
          <p:nvPr/>
        </p:nvSpPr>
        <p:spPr>
          <a:xfrm>
            <a:off x="1047396" y="7220225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④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DFE3CBA-86F4-0312-85C9-CB804C1C9558}"/>
              </a:ext>
            </a:extLst>
          </p:cNvPr>
          <p:cNvSpPr/>
          <p:nvPr/>
        </p:nvSpPr>
        <p:spPr>
          <a:xfrm>
            <a:off x="1766277" y="8997320"/>
            <a:ext cx="3946769" cy="25334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6040830-F960-8C3A-FC70-03045A116D77}"/>
              </a:ext>
            </a:extLst>
          </p:cNvPr>
          <p:cNvSpPr txBox="1"/>
          <p:nvPr/>
        </p:nvSpPr>
        <p:spPr>
          <a:xfrm>
            <a:off x="1047396" y="8909553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⑤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AAA998B-3CDE-A7F3-6332-D2121316C92C}"/>
              </a:ext>
            </a:extLst>
          </p:cNvPr>
          <p:cNvSpPr/>
          <p:nvPr/>
        </p:nvSpPr>
        <p:spPr>
          <a:xfrm>
            <a:off x="1766278" y="9321039"/>
            <a:ext cx="2232194" cy="780389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D5CBF13-8942-604E-C6CE-86635B5BF5F6}"/>
              </a:ext>
            </a:extLst>
          </p:cNvPr>
          <p:cNvSpPr/>
          <p:nvPr/>
        </p:nvSpPr>
        <p:spPr>
          <a:xfrm>
            <a:off x="3998472" y="9321039"/>
            <a:ext cx="1714574" cy="780389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C054AA8-0FAD-D809-7398-5B8AA3D0A267}"/>
              </a:ext>
            </a:extLst>
          </p:cNvPr>
          <p:cNvSpPr txBox="1"/>
          <p:nvPr/>
        </p:nvSpPr>
        <p:spPr>
          <a:xfrm>
            <a:off x="326178" y="9570109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⑥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-01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672D628-8224-9043-2D01-034FA60E526F}"/>
              </a:ext>
            </a:extLst>
          </p:cNvPr>
          <p:cNvSpPr txBox="1"/>
          <p:nvPr/>
        </p:nvSpPr>
        <p:spPr>
          <a:xfrm>
            <a:off x="6341489" y="7666482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⑥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-02</a:t>
            </a:r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71F52DFE-B1CF-D984-37B3-ECBDC53421BA}"/>
              </a:ext>
            </a:extLst>
          </p:cNvPr>
          <p:cNvCxnSpPr>
            <a:cxnSpLocks/>
            <a:stCxn id="26" idx="1"/>
            <a:endCxn id="28" idx="3"/>
          </p:cNvCxnSpPr>
          <p:nvPr/>
        </p:nvCxnSpPr>
        <p:spPr>
          <a:xfrm flipH="1">
            <a:off x="1046247" y="9711234"/>
            <a:ext cx="720031" cy="435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7F53344F-ACEA-C900-E8F9-80E055FFD5FA}"/>
              </a:ext>
            </a:extLst>
          </p:cNvPr>
          <p:cNvCxnSpPr>
            <a:cxnSpLocks/>
            <a:stCxn id="27" idx="3"/>
            <a:endCxn id="31" idx="1"/>
          </p:cNvCxnSpPr>
          <p:nvPr/>
        </p:nvCxnSpPr>
        <p:spPr>
          <a:xfrm flipV="1">
            <a:off x="5713046" y="7851148"/>
            <a:ext cx="628443" cy="18600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876D7DF9-0931-FDAB-2FC0-CFCC9D10B163}"/>
              </a:ext>
            </a:extLst>
          </p:cNvPr>
          <p:cNvSpPr/>
          <p:nvPr/>
        </p:nvSpPr>
        <p:spPr>
          <a:xfrm>
            <a:off x="6457651" y="7991292"/>
            <a:ext cx="914400" cy="8128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※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アプリへの誘導を掲載する際は、注釈まで必ず入れるようにしてください。</a:t>
            </a:r>
          </a:p>
        </p:txBody>
      </p:sp>
      <p:sp>
        <p:nvSpPr>
          <p:cNvPr id="47" name="左大かっこ 46">
            <a:extLst>
              <a:ext uri="{FF2B5EF4-FFF2-40B4-BE49-F238E27FC236}">
                <a16:creationId xmlns:a16="http://schemas.microsoft.com/office/drawing/2014/main" id="{B605B743-AA8F-98FC-3EDB-A2032C4F7D18}"/>
              </a:ext>
            </a:extLst>
          </p:cNvPr>
          <p:cNvSpPr/>
          <p:nvPr/>
        </p:nvSpPr>
        <p:spPr>
          <a:xfrm rot="16200000">
            <a:off x="3723879" y="8198364"/>
            <a:ext cx="111918" cy="4198776"/>
          </a:xfrm>
          <a:prstGeom prst="leftBracket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06C2D6E-E8EF-42C1-1939-F247B075AEEB}"/>
              </a:ext>
            </a:extLst>
          </p:cNvPr>
          <p:cNvSpPr txBox="1"/>
          <p:nvPr/>
        </p:nvSpPr>
        <p:spPr>
          <a:xfrm>
            <a:off x="1650064" y="10386416"/>
            <a:ext cx="42568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⑥</a:t>
            </a: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-01</a:t>
            </a: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、⑥</a:t>
            </a:r>
            <a:r>
              <a: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-02</a:t>
            </a: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はフリーエリアとして、任意で変更いただけます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961984-0FA5-D479-9DFF-C7AD6CF459C5}"/>
              </a:ext>
            </a:extLst>
          </p:cNvPr>
          <p:cNvSpPr txBox="1"/>
          <p:nvPr/>
        </p:nvSpPr>
        <p:spPr>
          <a:xfrm>
            <a:off x="-1" y="540006"/>
            <a:ext cx="7559676" cy="35833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36000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【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変更できる箇所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】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①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名称：学校名・学校で設定したキャリタス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UC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のサイト名に変更してください。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②ロゴ：学校ロゴを追加できます。不要な場合は削除してください。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③サイト名：学校で設定したキャリタス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UC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のサイト名に変更してください。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④コンテンツ：任意のタイトル・本文に変更可能です。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⑤サイト名：学校で設定したキャリタス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UC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のサイト名に変更してください。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⑥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-01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フリー：学生画面へのログイン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URL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QR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コードに差し替えてください。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（ない場合は、フリースペースとして自由にお使いください）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⑥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-02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フリー：キャリタス</a:t>
            </a:r>
            <a:r>
              <a:rPr kumimoji="1" lang="en-US" altLang="ja-JP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UC</a:t>
            </a: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アプリへの誘導をする場合は、このままご利用ください。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（アプリへの誘導が不要な場合は、フリースペースとして自由にお使いください）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13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そのほかの箇所は変更できませんので、そのまま印刷してください。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3F6389-623E-4D90-BC7B-910EE34BD882}"/>
              </a:ext>
            </a:extLst>
          </p:cNvPr>
          <p:cNvSpPr/>
          <p:nvPr/>
        </p:nvSpPr>
        <p:spPr>
          <a:xfrm>
            <a:off x="-1" y="2"/>
            <a:ext cx="7559675" cy="5218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次ページのチラシを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A4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サイズでプリントアウトして学生に配布してください。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9806719-BB5F-4943-0BB3-CD2C83C01396}"/>
              </a:ext>
            </a:extLst>
          </p:cNvPr>
          <p:cNvSpPr txBox="1"/>
          <p:nvPr/>
        </p:nvSpPr>
        <p:spPr>
          <a:xfrm>
            <a:off x="255524" y="3665192"/>
            <a:ext cx="7116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solidFill>
                  <a:srgbClr val="FF0000"/>
                </a:solidFill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</a:rPr>
              <a:t>本チラシは学校内での掲示・配布を目的として提供しています。</a:t>
            </a:r>
            <a:endParaRPr lang="en-US" altLang="ja-JP" sz="900" dirty="0">
              <a:solidFill>
                <a:srgbClr val="FF0000"/>
              </a:solidFill>
            </a:endParaRPr>
          </a:p>
          <a:p>
            <a:r>
              <a:rPr lang="ja-JP" altLang="en-US" sz="900" dirty="0">
                <a:solidFill>
                  <a:srgbClr val="FF0000"/>
                </a:solidFill>
              </a:rPr>
              <a:t>チラシ内に掲載されたイラスト・ロゴ・デザイン等を、当該目的以外に無断で利用（転載・複製・改変・転用等）することを禁じます。</a:t>
            </a:r>
            <a:endParaRPr kumimoji="1" lang="ja-JP" altLang="en-US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94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89115-61CB-2E58-063B-1C04348EA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A98AFE1-A515-3B0D-F989-A33B8E0148DA}"/>
              </a:ext>
            </a:extLst>
          </p:cNvPr>
          <p:cNvSpPr/>
          <p:nvPr/>
        </p:nvSpPr>
        <p:spPr>
          <a:xfrm>
            <a:off x="0" y="0"/>
            <a:ext cx="7559675" cy="707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 descr="武器, はさみ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33DDFF2-1A4C-C16A-6FF2-8D5E5CF421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793" y="187894"/>
            <a:ext cx="1544049" cy="37964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C2CAB49-07D8-9EDF-B841-749CDE1CFA65}"/>
              </a:ext>
            </a:extLst>
          </p:cNvPr>
          <p:cNvSpPr txBox="1"/>
          <p:nvPr/>
        </p:nvSpPr>
        <p:spPr>
          <a:xfrm>
            <a:off x="500123" y="208440"/>
            <a:ext cx="321915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【XXXX</a:t>
            </a: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大学 キャリア支援サイト</a:t>
            </a:r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】</a:t>
            </a:r>
            <a:endParaRPr kumimoji="1" lang="ja-JP" altLang="en-US" sz="1600" b="1" dirty="0"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F76D70F-D762-783A-D6B0-D5DD852185F7}"/>
              </a:ext>
            </a:extLst>
          </p:cNvPr>
          <p:cNvSpPr txBox="1"/>
          <p:nvPr/>
        </p:nvSpPr>
        <p:spPr>
          <a:xfrm>
            <a:off x="752198" y="8679782"/>
            <a:ext cx="60552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キャリア相談の申し込みや実施方法は</a:t>
            </a:r>
            <a:r>
              <a:rPr kumimoji="1" lang="en-US" altLang="ja-JP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【</a:t>
            </a:r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キャリア支援サイト</a:t>
            </a:r>
            <a:r>
              <a:rPr kumimoji="1" lang="en-US" altLang="ja-JP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】</a:t>
            </a:r>
            <a:r>
              <a:rPr kumimoji="1" lang="ja-JP" altLang="en-US" sz="11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をご覧ください。 </a:t>
            </a:r>
            <a:endParaRPr kumimoji="1" lang="en-US" altLang="ja-JP" sz="11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E4FEC17-4AAD-57D1-DA78-FAE7C1D9B99D}"/>
              </a:ext>
            </a:extLst>
          </p:cNvPr>
          <p:cNvSpPr txBox="1"/>
          <p:nvPr/>
        </p:nvSpPr>
        <p:spPr>
          <a:xfrm>
            <a:off x="3376048" y="2407742"/>
            <a:ext cx="36904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開催情報は、●●就職ナビをチェック！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63B4BBCD-E3B7-B64B-2AE4-6CE9929C1D82}"/>
              </a:ext>
            </a:extLst>
          </p:cNvPr>
          <p:cNvSpPr txBox="1"/>
          <p:nvPr/>
        </p:nvSpPr>
        <p:spPr>
          <a:xfrm>
            <a:off x="1139583" y="4299369"/>
            <a:ext cx="4659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就活には欠かせない必要な服装やメイク、面接時の入室から退室までのマナーを学べます。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C5FF6CCF-805E-F3C2-233C-2414E9654317}"/>
              </a:ext>
            </a:extLst>
          </p:cNvPr>
          <p:cNvSpPr txBox="1"/>
          <p:nvPr/>
        </p:nvSpPr>
        <p:spPr>
          <a:xfrm>
            <a:off x="1609577" y="3761961"/>
            <a:ext cx="21194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00" b="1" dirty="0">
                <a:solidFill>
                  <a:srgbClr val="0E9C4A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一般的なマナー</a:t>
            </a: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C74BA706-70F6-57F3-449C-56AF6CBEEDA2}"/>
              </a:ext>
            </a:extLst>
          </p:cNvPr>
          <p:cNvSpPr txBox="1"/>
          <p:nvPr/>
        </p:nvSpPr>
        <p:spPr>
          <a:xfrm>
            <a:off x="2008338" y="5784518"/>
            <a:ext cx="4659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面接でよくある質問など、面接までに備えておきたいノウハウがあります。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A8EC0FC8-BA30-758E-A1D7-ACB0606534BB}"/>
              </a:ext>
            </a:extLst>
          </p:cNvPr>
          <p:cNvSpPr txBox="1"/>
          <p:nvPr/>
        </p:nvSpPr>
        <p:spPr>
          <a:xfrm>
            <a:off x="2492846" y="5247110"/>
            <a:ext cx="21194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200" b="1" dirty="0">
                <a:solidFill>
                  <a:srgbClr val="0E9C4A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面接対策講座</a:t>
            </a:r>
            <a:endParaRPr kumimoji="1" lang="ja-JP" altLang="en-US" sz="2200" b="1" dirty="0">
              <a:solidFill>
                <a:srgbClr val="0E9C4A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34CC531C-7187-294B-7498-3C6AFAC29234}"/>
              </a:ext>
            </a:extLst>
          </p:cNvPr>
          <p:cNvSpPr txBox="1"/>
          <p:nvPr/>
        </p:nvSpPr>
        <p:spPr>
          <a:xfrm>
            <a:off x="1139583" y="7279819"/>
            <a:ext cx="4659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公務員志望の学生必見！スケジュールから選考対策までお話しします。</a:t>
            </a:r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DE57DDEF-0DF2-E99B-86E1-E0CAF87DEB7B}"/>
              </a:ext>
            </a:extLst>
          </p:cNvPr>
          <p:cNvSpPr txBox="1"/>
          <p:nvPr/>
        </p:nvSpPr>
        <p:spPr>
          <a:xfrm>
            <a:off x="1609577" y="6742411"/>
            <a:ext cx="235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200" b="1" dirty="0">
                <a:solidFill>
                  <a:srgbClr val="0E9C4A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公務員対策講座</a:t>
            </a:r>
            <a:endParaRPr kumimoji="1" lang="ja-JP" altLang="en-US" sz="2200" b="1" dirty="0">
              <a:solidFill>
                <a:srgbClr val="0E9C4A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" name="図 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DBA8B470-F744-1D5E-7F29-EBB3CC20A4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55" y="9642402"/>
            <a:ext cx="573319" cy="573319"/>
          </a:xfrm>
          <a:prstGeom prst="rect">
            <a:avLst/>
          </a:prstGeom>
        </p:spPr>
      </p:pic>
      <p:sp>
        <p:nvSpPr>
          <p:cNvPr id="24" name="吹き出し: 円形 23">
            <a:extLst>
              <a:ext uri="{FF2B5EF4-FFF2-40B4-BE49-F238E27FC236}">
                <a16:creationId xmlns:a16="http://schemas.microsoft.com/office/drawing/2014/main" id="{77DC1EFF-696F-31FF-A4D6-16F05E128A26}"/>
              </a:ext>
            </a:extLst>
          </p:cNvPr>
          <p:cNvSpPr/>
          <p:nvPr/>
        </p:nvSpPr>
        <p:spPr>
          <a:xfrm>
            <a:off x="4413125" y="9135082"/>
            <a:ext cx="824638" cy="501496"/>
          </a:xfrm>
          <a:prstGeom prst="wedgeEllipseCallout">
            <a:avLst>
              <a:gd name="adj1" fmla="val 12551"/>
              <a:gd name="adj2" fmla="val 61520"/>
            </a:avLst>
          </a:prstGeom>
          <a:solidFill>
            <a:srgbClr val="0E9C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6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2AF805-38A7-EAC8-1445-26472E851AD2}"/>
              </a:ext>
            </a:extLst>
          </p:cNvPr>
          <p:cNvSpPr txBox="1"/>
          <p:nvPr/>
        </p:nvSpPr>
        <p:spPr>
          <a:xfrm>
            <a:off x="4344745" y="9192215"/>
            <a:ext cx="9893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専用アプリも</a:t>
            </a:r>
            <a:endParaRPr kumimoji="1" lang="en-US" altLang="ja-JP" sz="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  <a:p>
            <a:pPr algn="ctr"/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利用できます！</a:t>
            </a:r>
          </a:p>
        </p:txBody>
      </p:sp>
      <p:pic>
        <p:nvPicPr>
          <p:cNvPr id="33" name="Google Shape;119;p15">
            <a:extLst>
              <a:ext uri="{FF2B5EF4-FFF2-40B4-BE49-F238E27FC236}">
                <a16:creationId xmlns:a16="http://schemas.microsoft.com/office/drawing/2014/main" id="{3C4E8045-5802-114C-2F0A-861A325BD7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4850" y="9954837"/>
            <a:ext cx="712538" cy="218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20;p15">
            <a:extLst>
              <a:ext uri="{FF2B5EF4-FFF2-40B4-BE49-F238E27FC236}">
                <a16:creationId xmlns:a16="http://schemas.microsoft.com/office/drawing/2014/main" id="{9699D480-AF01-459F-5B41-F68B373D80E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681" y="9958650"/>
            <a:ext cx="712538" cy="218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135;p15">
            <a:extLst>
              <a:ext uri="{FF2B5EF4-FFF2-40B4-BE49-F238E27FC236}">
                <a16:creationId xmlns:a16="http://schemas.microsoft.com/office/drawing/2014/main" id="{0B233AB6-176E-C24E-AA3C-889EB1BF863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7046" y="9159102"/>
            <a:ext cx="740385" cy="740385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" name="Google Shape;136;p15">
            <a:extLst>
              <a:ext uri="{FF2B5EF4-FFF2-40B4-BE49-F238E27FC236}">
                <a16:creationId xmlns:a16="http://schemas.microsoft.com/office/drawing/2014/main" id="{D72C9B69-AE01-46CF-4788-412822B8300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90278" y="9163335"/>
            <a:ext cx="740385" cy="740385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" name="Google Shape;320;p18">
            <a:extLst>
              <a:ext uri="{FF2B5EF4-FFF2-40B4-BE49-F238E27FC236}">
                <a16:creationId xmlns:a16="http://schemas.microsoft.com/office/drawing/2014/main" id="{4785C202-ED79-F193-B06E-C72358F451A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6246" t="5075" r="6229" b="5986"/>
          <a:stretch/>
        </p:blipFill>
        <p:spPr>
          <a:xfrm>
            <a:off x="3016939" y="9236346"/>
            <a:ext cx="906317" cy="92096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1" name="Google Shape;321;p18">
            <a:extLst>
              <a:ext uri="{FF2B5EF4-FFF2-40B4-BE49-F238E27FC236}">
                <a16:creationId xmlns:a16="http://schemas.microsoft.com/office/drawing/2014/main" id="{C7FA5BBF-9D9C-201F-0824-1FA41B178A71}"/>
              </a:ext>
            </a:extLst>
          </p:cNvPr>
          <p:cNvSpPr/>
          <p:nvPr/>
        </p:nvSpPr>
        <p:spPr>
          <a:xfrm>
            <a:off x="2984378" y="9525996"/>
            <a:ext cx="971439" cy="22992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F0F8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0" i="0" u="none" strike="noStrike" cap="none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Arial"/>
              </a:rPr>
              <a:t>サンプル</a:t>
            </a:r>
            <a:endParaRPr sz="1200" b="0" i="0" u="none" strike="noStrike" cap="none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sym typeface="Arial"/>
            </a:endParaRP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102BB9A9-E135-EFA2-4C89-7C0BCE455AD6}"/>
              </a:ext>
            </a:extLst>
          </p:cNvPr>
          <p:cNvCxnSpPr>
            <a:cxnSpLocks/>
          </p:cNvCxnSpPr>
          <p:nvPr/>
        </p:nvCxnSpPr>
        <p:spPr>
          <a:xfrm>
            <a:off x="4232494" y="9107297"/>
            <a:ext cx="0" cy="1029396"/>
          </a:xfrm>
          <a:prstGeom prst="line">
            <a:avLst/>
          </a:prstGeom>
          <a:ln w="28575">
            <a:solidFill>
              <a:srgbClr val="64413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7BCB081-DF14-2F2B-4DD1-4BB738FC3CEE}"/>
              </a:ext>
            </a:extLst>
          </p:cNvPr>
          <p:cNvSpPr txBox="1"/>
          <p:nvPr/>
        </p:nvSpPr>
        <p:spPr>
          <a:xfrm>
            <a:off x="1384729" y="9262417"/>
            <a:ext cx="1522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rgbClr val="2F3A4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パソコン／スマホで</a:t>
            </a:r>
            <a:endParaRPr kumimoji="1" lang="en-US" altLang="ja-JP" sz="1200" b="1" dirty="0">
              <a:solidFill>
                <a:srgbClr val="2F3A4C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b="1" dirty="0">
                <a:solidFill>
                  <a:srgbClr val="2F3A4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簡単でアクセス！</a:t>
            </a:r>
            <a:endParaRPr kumimoji="1" lang="ja-JP" altLang="en-US" sz="1100" b="1" dirty="0">
              <a:solidFill>
                <a:srgbClr val="2F3A4C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6E149896-CD07-C472-AC62-4D30D3FBAF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852" y="9236346"/>
            <a:ext cx="687825" cy="467399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C335664-5F1B-5734-F4F1-26C8269E3B25}"/>
              </a:ext>
            </a:extLst>
          </p:cNvPr>
          <p:cNvSpPr txBox="1"/>
          <p:nvPr/>
        </p:nvSpPr>
        <p:spPr>
          <a:xfrm>
            <a:off x="672325" y="9844952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【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お問合せ先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】</a:t>
            </a:r>
          </a:p>
          <a:p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キャリアセンターまで　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10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：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00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～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17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：</a:t>
            </a: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icrosoft GothicNeo" panose="020B0503020000020004" pitchFamily="34" charset="-127"/>
              </a:rPr>
              <a:t>00</a:t>
            </a:r>
            <a:endParaRPr kumimoji="1" lang="ja-JP" altLang="en-US" sz="900" dirty="0">
              <a:latin typeface="BIZ UDPゴシック" panose="020B0400000000000000" pitchFamily="50" charset="-128"/>
              <a:ea typeface="BIZ UDPゴシック" panose="020B0400000000000000" pitchFamily="50" charset="-128"/>
              <a:cs typeface="Microsoft GothicNeo" panose="020B0503020000020004" pitchFamily="34" charset="-127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4AA35DA-0CC2-D013-3079-EAC120541A58}"/>
              </a:ext>
            </a:extLst>
          </p:cNvPr>
          <p:cNvSpPr txBox="1"/>
          <p:nvPr/>
        </p:nvSpPr>
        <p:spPr>
          <a:xfrm>
            <a:off x="3296652" y="10226920"/>
            <a:ext cx="3884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Apple</a:t>
            </a:r>
            <a:r>
              <a:rPr kumimoji="1" lang="ja-JP" altLang="en-US" sz="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Apple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のロゴ、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 Store</a:t>
            </a:r>
            <a:r>
              <a:rPr kumimoji="1" lang="ja-JP" altLang="en-US" sz="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iPod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のロゴ、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iTunes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は、米国および他国の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Apple Inc.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の登録商標です。</a:t>
            </a:r>
          </a:p>
          <a:p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r>
              <a:rPr kumimoji="1" lang="ja-JP" altLang="en-US" sz="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ロゴ、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Google Play</a:t>
            </a:r>
            <a:r>
              <a:rPr kumimoji="1" lang="ja-JP" altLang="en-US" sz="6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Google Play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ロゴは、</a:t>
            </a:r>
            <a:r>
              <a:rPr kumimoji="1"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Google LLC </a:t>
            </a:r>
            <a:r>
              <a:rPr kumimoji="1"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の商標です。</a:t>
            </a:r>
          </a:p>
        </p:txBody>
      </p:sp>
    </p:spTree>
    <p:extLst>
      <p:ext uri="{BB962C8B-B14F-4D97-AF65-F5344CB8AC3E}">
        <p14:creationId xmlns:p14="http://schemas.microsoft.com/office/powerpoint/2010/main" val="2554088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2090</TotalTime>
  <Words>457</Words>
  <Application>Microsoft Office PowerPoint</Application>
  <PresentationFormat>ユーザー設定</PresentationFormat>
  <Paragraphs>43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株式会社キャリタス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A4チラシ-ガイダンス誘導</dc:title>
  <dc:creator>キャリタスUC</dc:creator>
  <cp:revision>108</cp:revision>
  <cp:lastPrinted>2026-05-28T05:11:16Z</cp:lastPrinted>
  <dcterms:created xsi:type="dcterms:W3CDTF">2025-03-20T23:34:27Z</dcterms:created>
  <dcterms:modified xsi:type="dcterms:W3CDTF">2026-07-15T00:27:52Z</dcterms:modified>
</cp:coreProperties>
</file>