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63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A4C"/>
    <a:srgbClr val="FEEC0B"/>
    <a:srgbClr val="3CBCBB"/>
    <a:srgbClr val="BFECEB"/>
    <a:srgbClr val="2B9297"/>
    <a:srgbClr val="64413B"/>
    <a:srgbClr val="CDA35A"/>
    <a:srgbClr val="66401C"/>
    <a:srgbClr val="FFFFFF"/>
    <a:srgbClr val="FF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CFF4E-D85D-4C89-B386-AAC2F87BA94A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F1B7-32B7-4FD5-8C50-BF6F61E5A7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8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556D-8F13-4C86-9F6F-2FC47457CB20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554D-FEA8-41F3-A2D6-DA4651540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6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35C1779-49BC-3F66-2B6E-EFD5A291E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96" y="179291"/>
            <a:ext cx="7569067" cy="5045028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150FF68-9010-9810-E20F-483C6FD1B49E}"/>
              </a:ext>
            </a:extLst>
          </p:cNvPr>
          <p:cNvSpPr/>
          <p:nvPr userDrawn="1"/>
        </p:nvSpPr>
        <p:spPr>
          <a:xfrm>
            <a:off x="0" y="3352800"/>
            <a:ext cx="7568066" cy="5178301"/>
          </a:xfrm>
          <a:prstGeom prst="rect">
            <a:avLst/>
          </a:prstGeom>
          <a:solidFill>
            <a:srgbClr val="BFEC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857613B-C129-D5F8-C363-42169D4722E0}"/>
              </a:ext>
            </a:extLst>
          </p:cNvPr>
          <p:cNvSpPr txBox="1"/>
          <p:nvPr userDrawn="1"/>
        </p:nvSpPr>
        <p:spPr>
          <a:xfrm>
            <a:off x="756393" y="8765954"/>
            <a:ext cx="6055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キャリア相談の申し込みや実施方法は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【</a:t>
            </a:r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キャリア支援サイト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】</a:t>
            </a:r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をご覧ください。 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786B8934-1767-D011-0A57-54D62BB2DD61}"/>
              </a:ext>
            </a:extLst>
          </p:cNvPr>
          <p:cNvSpPr/>
          <p:nvPr userDrawn="1"/>
        </p:nvSpPr>
        <p:spPr>
          <a:xfrm>
            <a:off x="528636" y="8642188"/>
            <a:ext cx="6502402" cy="347683"/>
          </a:xfrm>
          <a:prstGeom prst="roundRect">
            <a:avLst>
              <a:gd name="adj" fmla="val 50000"/>
            </a:avLst>
          </a:prstGeom>
          <a:solidFill>
            <a:srgbClr val="2F3A4C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CF083BB7-C3AF-7FF5-348A-DD893FEE72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19" y="3506231"/>
            <a:ext cx="6708436" cy="1069581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1386D73-C91A-F835-42DC-142E04E8B10C}"/>
              </a:ext>
            </a:extLst>
          </p:cNvPr>
          <p:cNvGrpSpPr/>
          <p:nvPr userDrawn="1"/>
        </p:nvGrpSpPr>
        <p:grpSpPr>
          <a:xfrm>
            <a:off x="2650591" y="3140115"/>
            <a:ext cx="2258493" cy="604081"/>
            <a:chOff x="2661833" y="3877990"/>
            <a:chExt cx="2258493" cy="604081"/>
          </a:xfrm>
        </p:grpSpPr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80219BAA-B60D-E53F-9499-83AD58FBE028}"/>
                </a:ext>
              </a:extLst>
            </p:cNvPr>
            <p:cNvSpPr/>
            <p:nvPr/>
          </p:nvSpPr>
          <p:spPr>
            <a:xfrm>
              <a:off x="2661833" y="3877990"/>
              <a:ext cx="2258493" cy="473453"/>
            </a:xfrm>
            <a:prstGeom prst="roundRect">
              <a:avLst>
                <a:gd name="adj" fmla="val 50000"/>
              </a:avLst>
            </a:prstGeom>
            <a:solidFill>
              <a:srgbClr val="2F3A4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206206D4-D573-B272-C840-55511D945945}"/>
                </a:ext>
              </a:extLst>
            </p:cNvPr>
            <p:cNvSpPr txBox="1"/>
            <p:nvPr/>
          </p:nvSpPr>
          <p:spPr>
            <a:xfrm>
              <a:off x="3006249" y="394386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M+ 1c heavy" panose="020B0803020204020204" pitchFamily="50" charset="-128"/>
                  <a:ea typeface="M+ 1c heavy" panose="020B0803020204020204" pitchFamily="50" charset="-128"/>
                  <a:cs typeface="M+ 1c heavy" panose="020B0803020204020204" pitchFamily="50" charset="-128"/>
                </a:rPr>
                <a:t>低学年からの</a:t>
              </a:r>
            </a:p>
          </p:txBody>
        </p:sp>
        <p:sp>
          <p:nvSpPr>
            <p:cNvPr id="48" name="二等辺三角形 47">
              <a:extLst>
                <a:ext uri="{FF2B5EF4-FFF2-40B4-BE49-F238E27FC236}">
                  <a16:creationId xmlns:a16="http://schemas.microsoft.com/office/drawing/2014/main" id="{3239635F-C38F-57E6-FD4D-428C79097156}"/>
                </a:ext>
              </a:extLst>
            </p:cNvPr>
            <p:cNvSpPr/>
            <p:nvPr/>
          </p:nvSpPr>
          <p:spPr>
            <a:xfrm rot="10800000">
              <a:off x="3674775" y="4297586"/>
              <a:ext cx="232610" cy="184485"/>
            </a:xfrm>
            <a:prstGeom prst="triangle">
              <a:avLst/>
            </a:prstGeom>
            <a:solidFill>
              <a:srgbClr val="2F3A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9" name="図 48">
            <a:extLst>
              <a:ext uri="{FF2B5EF4-FFF2-40B4-BE49-F238E27FC236}">
                <a16:creationId xmlns:a16="http://schemas.microsoft.com/office/drawing/2014/main" id="{0098D6E2-9B8B-EAC1-5C8F-F6DA0B1FF9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6945" y="5495015"/>
            <a:ext cx="2087452" cy="238714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D1AA448-32DE-CF48-7455-039514032E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219" y="5400165"/>
            <a:ext cx="2087453" cy="238714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50001D2-D8B1-B396-E5B8-30340358BC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752" y="5843351"/>
            <a:ext cx="2087452" cy="2387142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8A3786D-381D-2503-400C-FA8A516F31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26" y="5748501"/>
            <a:ext cx="2087453" cy="238714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964BAFF-DAD0-0B52-2C4E-716BD78174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7197" y="5843351"/>
            <a:ext cx="2087452" cy="2387142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511BBF4-A6ED-56F4-CA50-EA5ADB5AA6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471" y="5748501"/>
            <a:ext cx="2087453" cy="2387143"/>
          </a:xfrm>
          <a:prstGeom prst="rect">
            <a:avLst/>
          </a:prstGeom>
        </p:spPr>
      </p:pic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6795C6A5-F1D9-78D5-5ECC-94183D8075FD}"/>
              </a:ext>
            </a:extLst>
          </p:cNvPr>
          <p:cNvSpPr/>
          <p:nvPr userDrawn="1"/>
        </p:nvSpPr>
        <p:spPr>
          <a:xfrm>
            <a:off x="2033588" y="4794932"/>
            <a:ext cx="3300508" cy="70702"/>
          </a:xfrm>
          <a:prstGeom prst="roundRect">
            <a:avLst>
              <a:gd name="adj" fmla="val 50000"/>
            </a:avLst>
          </a:prstGeom>
          <a:solidFill>
            <a:srgbClr val="FEE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D66062D3-8113-8BAA-48CE-CA492224F9A6}"/>
              </a:ext>
            </a:extLst>
          </p:cNvPr>
          <p:cNvSpPr/>
          <p:nvPr userDrawn="1"/>
        </p:nvSpPr>
        <p:spPr>
          <a:xfrm>
            <a:off x="1241837" y="5143007"/>
            <a:ext cx="5076000" cy="70702"/>
          </a:xfrm>
          <a:prstGeom prst="roundRect">
            <a:avLst>
              <a:gd name="adj" fmla="val 50000"/>
            </a:avLst>
          </a:prstGeom>
          <a:solidFill>
            <a:srgbClr val="FEE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800F339-9B11-CBBC-38D4-AC37495C8538}"/>
              </a:ext>
            </a:extLst>
          </p:cNvPr>
          <p:cNvGrpSpPr/>
          <p:nvPr userDrawn="1"/>
        </p:nvGrpSpPr>
        <p:grpSpPr>
          <a:xfrm>
            <a:off x="205694" y="814016"/>
            <a:ext cx="7148286" cy="7593319"/>
            <a:chOff x="245609" y="682766"/>
            <a:chExt cx="7148286" cy="7830470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2119FEE-EF65-A439-C517-BE99F812667D}"/>
                </a:ext>
              </a:extLst>
            </p:cNvPr>
            <p:cNvSpPr/>
            <p:nvPr/>
          </p:nvSpPr>
          <p:spPr>
            <a:xfrm>
              <a:off x="245609" y="682766"/>
              <a:ext cx="7068456" cy="7750640"/>
            </a:xfrm>
            <a:prstGeom prst="rect">
              <a:avLst/>
            </a:prstGeom>
            <a:noFill/>
            <a:ln w="12700">
              <a:solidFill>
                <a:srgbClr val="2B92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22EF45D0-3C33-A0DF-2A23-0547ED15A2CC}"/>
                </a:ext>
              </a:extLst>
            </p:cNvPr>
            <p:cNvSpPr/>
            <p:nvPr/>
          </p:nvSpPr>
          <p:spPr>
            <a:xfrm>
              <a:off x="325439" y="762596"/>
              <a:ext cx="7068456" cy="7750640"/>
            </a:xfrm>
            <a:prstGeom prst="rect">
              <a:avLst/>
            </a:prstGeom>
            <a:noFill/>
            <a:ln w="12700">
              <a:solidFill>
                <a:srgbClr val="3CBCB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5EE4440-E1EB-28F3-E233-CB452CDA8795}"/>
              </a:ext>
            </a:extLst>
          </p:cNvPr>
          <p:cNvSpPr/>
          <p:nvPr userDrawn="1"/>
        </p:nvSpPr>
        <p:spPr>
          <a:xfrm>
            <a:off x="0" y="0"/>
            <a:ext cx="7559675" cy="707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88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6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32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54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3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95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5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2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3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7D647A02-1D49-49FD-81EB-FF3C25A8397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5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C5F18A-BAC4-FA3B-61AF-B710C477A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418" y="4170680"/>
            <a:ext cx="4256838" cy="60206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FE710AA-33EA-9F9C-D34C-D72E718421C0}"/>
              </a:ext>
            </a:extLst>
          </p:cNvPr>
          <p:cNvSpPr/>
          <p:nvPr/>
        </p:nvSpPr>
        <p:spPr>
          <a:xfrm>
            <a:off x="1651418" y="4169524"/>
            <a:ext cx="2264090" cy="3997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9E18FF-95AA-6EAE-E7D3-1C7C0D48A392}"/>
              </a:ext>
            </a:extLst>
          </p:cNvPr>
          <p:cNvSpPr txBox="1"/>
          <p:nvPr/>
        </p:nvSpPr>
        <p:spPr>
          <a:xfrm>
            <a:off x="1047396" y="41077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AE3EA3-04CA-69E3-F8F2-CC25C00FB653}"/>
              </a:ext>
            </a:extLst>
          </p:cNvPr>
          <p:cNvSpPr txBox="1"/>
          <p:nvPr/>
        </p:nvSpPr>
        <p:spPr>
          <a:xfrm>
            <a:off x="-1" y="634202"/>
            <a:ext cx="7559676" cy="3298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0" rtlCol="0" anchor="ctr">
            <a:no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変更できる箇所</a:t>
            </a:r>
            <a:r>
              <a:rPr kumimoji="1" lang="en-US" altLang="ja-JP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名称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：学校名・学校で設定したキャリタス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のサイト名に変更してください。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：学校ロゴを追加できます。不要な場合は削除してください。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リード文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：任意のリード文に変更可能です。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コンテンツ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：任意のタイトル・本文に変更可能です。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サイト名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：学校で設定したキャリタス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のサイト名に変更してください。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-01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フリー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：学生画面へのログイン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コードに差し替えてください。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（ない場合は、フリースペースとして自由にお使いください）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-02</a:t>
            </a:r>
            <a:r>
              <a:rPr kumimoji="1" lang="ja-JP" altLang="en-US" sz="13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フリー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：キャリタス</a:t>
            </a:r>
            <a:r>
              <a:rPr kumimoji="1" lang="en-US" altLang="ja-JP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アプリへの誘導をする場合は、このままご利用ください。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（アプリへの誘導が不要な場合は、フリースペースとして自由にお使いください）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en-US" altLang="ja-JP" sz="13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3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そのほかの箇所は変更できませんので、そのまま印刷してください。</a:t>
            </a:r>
            <a:endParaRPr kumimoji="1" lang="en-US" altLang="ja-JP" sz="13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5832EE-5912-67AD-E846-BE2BA79AB399}"/>
              </a:ext>
            </a:extLst>
          </p:cNvPr>
          <p:cNvSpPr/>
          <p:nvPr/>
        </p:nvSpPr>
        <p:spPr>
          <a:xfrm>
            <a:off x="-1" y="1"/>
            <a:ext cx="7559675" cy="7212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次ページのチラシを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サイズでプリントアウトして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学生に配布してください。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BB603649-C6F1-17FA-28CD-EABD053913D4}"/>
              </a:ext>
            </a:extLst>
          </p:cNvPr>
          <p:cNvSpPr/>
          <p:nvPr/>
        </p:nvSpPr>
        <p:spPr>
          <a:xfrm>
            <a:off x="6398530" y="9503443"/>
            <a:ext cx="914400" cy="100993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75A469B-65F1-349F-98E7-486995766CF0}"/>
              </a:ext>
            </a:extLst>
          </p:cNvPr>
          <p:cNvSpPr/>
          <p:nvPr/>
        </p:nvSpPr>
        <p:spPr>
          <a:xfrm>
            <a:off x="4579814" y="4169524"/>
            <a:ext cx="1328443" cy="3997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94CFD9-1E30-5379-4114-21F0F1405FF4}"/>
              </a:ext>
            </a:extLst>
          </p:cNvPr>
          <p:cNvSpPr txBox="1"/>
          <p:nvPr/>
        </p:nvSpPr>
        <p:spPr>
          <a:xfrm>
            <a:off x="5968540" y="41077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71555C9-65B8-3BFC-A68C-A1C0CB9E6741}"/>
              </a:ext>
            </a:extLst>
          </p:cNvPr>
          <p:cNvSpPr/>
          <p:nvPr/>
        </p:nvSpPr>
        <p:spPr>
          <a:xfrm>
            <a:off x="2226447" y="6686078"/>
            <a:ext cx="3007511" cy="45647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A87CEA6-758A-D949-F154-8CEBBB7A8D48}"/>
              </a:ext>
            </a:extLst>
          </p:cNvPr>
          <p:cNvSpPr txBox="1"/>
          <p:nvPr/>
        </p:nvSpPr>
        <p:spPr>
          <a:xfrm>
            <a:off x="1077537" y="66578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C594ECB-141B-B3A3-14E3-EFD86864726A}"/>
              </a:ext>
            </a:extLst>
          </p:cNvPr>
          <p:cNvSpPr/>
          <p:nvPr/>
        </p:nvSpPr>
        <p:spPr>
          <a:xfrm>
            <a:off x="1766277" y="7209298"/>
            <a:ext cx="3946769" cy="16401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252F078-7D7B-DCB3-DD9B-0469220D011E}"/>
              </a:ext>
            </a:extLst>
          </p:cNvPr>
          <p:cNvSpPr txBox="1"/>
          <p:nvPr/>
        </p:nvSpPr>
        <p:spPr>
          <a:xfrm>
            <a:off x="1047396" y="78511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DFE3CBA-86F4-0312-85C9-CB804C1C9558}"/>
              </a:ext>
            </a:extLst>
          </p:cNvPr>
          <p:cNvSpPr/>
          <p:nvPr/>
        </p:nvSpPr>
        <p:spPr>
          <a:xfrm>
            <a:off x="1766277" y="9016439"/>
            <a:ext cx="3946769" cy="2533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040830-F960-8C3A-FC70-03045A116D77}"/>
              </a:ext>
            </a:extLst>
          </p:cNvPr>
          <p:cNvSpPr txBox="1"/>
          <p:nvPr/>
        </p:nvSpPr>
        <p:spPr>
          <a:xfrm>
            <a:off x="1047396" y="89095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AAA998B-3CDE-A7F3-6332-D2121316C92C}"/>
              </a:ext>
            </a:extLst>
          </p:cNvPr>
          <p:cNvSpPr/>
          <p:nvPr/>
        </p:nvSpPr>
        <p:spPr>
          <a:xfrm>
            <a:off x="1766278" y="9319701"/>
            <a:ext cx="2232194" cy="78038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D5CBF13-8942-604E-C6CE-86635B5BF5F6}"/>
              </a:ext>
            </a:extLst>
          </p:cNvPr>
          <p:cNvSpPr/>
          <p:nvPr/>
        </p:nvSpPr>
        <p:spPr>
          <a:xfrm>
            <a:off x="3998472" y="9319701"/>
            <a:ext cx="1714574" cy="78038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C054AA8-0FAD-D809-7398-5B8AA3D0A267}"/>
              </a:ext>
            </a:extLst>
          </p:cNvPr>
          <p:cNvSpPr txBox="1"/>
          <p:nvPr/>
        </p:nvSpPr>
        <p:spPr>
          <a:xfrm>
            <a:off x="326178" y="957010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⑥</a:t>
            </a:r>
            <a:r>
              <a:rPr kumimoji="1" lang="en-US" altLang="ja-JP" b="1" dirty="0">
                <a:solidFill>
                  <a:srgbClr val="0070C0"/>
                </a:solidFill>
              </a:rPr>
              <a:t>-01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72D628-8224-9043-2D01-034FA60E526F}"/>
              </a:ext>
            </a:extLst>
          </p:cNvPr>
          <p:cNvSpPr txBox="1"/>
          <p:nvPr/>
        </p:nvSpPr>
        <p:spPr>
          <a:xfrm>
            <a:off x="6341489" y="766648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</a:rPr>
              <a:t>⑥</a:t>
            </a:r>
            <a:r>
              <a:rPr kumimoji="1" lang="en-US" altLang="ja-JP" b="1" dirty="0">
                <a:solidFill>
                  <a:srgbClr val="0070C0"/>
                </a:solidFill>
              </a:rPr>
              <a:t>-02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1F52DFE-B1CF-D984-37B3-ECBDC53421BA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1046247" y="9709896"/>
            <a:ext cx="720031" cy="44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7F53344F-ACEA-C900-E8F9-80E055FFD5FA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5713046" y="7851148"/>
            <a:ext cx="628443" cy="1858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76D7DF9-0931-FDAB-2FC0-CFCC9D10B163}"/>
              </a:ext>
            </a:extLst>
          </p:cNvPr>
          <p:cNvSpPr/>
          <p:nvPr/>
        </p:nvSpPr>
        <p:spPr>
          <a:xfrm>
            <a:off x="6457651" y="7991292"/>
            <a:ext cx="914400" cy="8128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/>
              <a:t>※</a:t>
            </a:r>
            <a:r>
              <a:rPr kumimoji="1" lang="ja-JP" altLang="en-US" sz="800" dirty="0"/>
              <a:t>アプリへの誘導を掲載する際は、注釈まで必ず入れるようにしてください。</a:t>
            </a:r>
          </a:p>
        </p:txBody>
      </p:sp>
      <p:sp>
        <p:nvSpPr>
          <p:cNvPr id="47" name="左大かっこ 46">
            <a:extLst>
              <a:ext uri="{FF2B5EF4-FFF2-40B4-BE49-F238E27FC236}">
                <a16:creationId xmlns:a16="http://schemas.microsoft.com/office/drawing/2014/main" id="{B605B743-AA8F-98FC-3EDB-A2032C4F7D18}"/>
              </a:ext>
            </a:extLst>
          </p:cNvPr>
          <p:cNvSpPr/>
          <p:nvPr/>
        </p:nvSpPr>
        <p:spPr>
          <a:xfrm rot="16200000">
            <a:off x="3723879" y="8198364"/>
            <a:ext cx="111918" cy="419877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06C2D6E-E8EF-42C1-1939-F247B075AEEB}"/>
              </a:ext>
            </a:extLst>
          </p:cNvPr>
          <p:cNvSpPr txBox="1"/>
          <p:nvPr/>
        </p:nvSpPr>
        <p:spPr>
          <a:xfrm>
            <a:off x="1650064" y="10386416"/>
            <a:ext cx="4256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bg2">
                    <a:lumMod val="25000"/>
                  </a:schemeClr>
                </a:solidFill>
              </a:rPr>
              <a:t>⑥</a:t>
            </a:r>
            <a:r>
              <a:rPr kumimoji="1" lang="en-US" altLang="ja-JP" sz="1000" b="1" dirty="0">
                <a:solidFill>
                  <a:schemeClr val="bg2">
                    <a:lumMod val="25000"/>
                  </a:schemeClr>
                </a:solidFill>
              </a:rPr>
              <a:t>-01</a:t>
            </a:r>
            <a:r>
              <a:rPr kumimoji="1" lang="ja-JP" altLang="en-US" sz="1000" b="1" dirty="0">
                <a:solidFill>
                  <a:schemeClr val="bg2">
                    <a:lumMod val="25000"/>
                  </a:schemeClr>
                </a:solidFill>
              </a:rPr>
              <a:t>、⑥</a:t>
            </a:r>
            <a:r>
              <a:rPr kumimoji="1" lang="en-US" altLang="ja-JP" sz="1000" b="1" dirty="0">
                <a:solidFill>
                  <a:schemeClr val="bg2">
                    <a:lumMod val="25000"/>
                  </a:schemeClr>
                </a:solidFill>
              </a:rPr>
              <a:t>-02</a:t>
            </a:r>
            <a:r>
              <a:rPr kumimoji="1" lang="ja-JP" altLang="en-US" sz="1000" b="1" dirty="0">
                <a:solidFill>
                  <a:schemeClr val="bg2">
                    <a:lumMod val="25000"/>
                  </a:schemeClr>
                </a:solidFill>
              </a:rPr>
              <a:t>はフリーエリアとして、任意で変更いただけます</a:t>
            </a:r>
          </a:p>
        </p:txBody>
      </p:sp>
    </p:spTree>
    <p:extLst>
      <p:ext uri="{BB962C8B-B14F-4D97-AF65-F5344CB8AC3E}">
        <p14:creationId xmlns:p14="http://schemas.microsoft.com/office/powerpoint/2010/main" val="350529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5B253-BBCD-31D1-BDDF-E931A1ECCD18}"/>
              </a:ext>
            </a:extLst>
          </p:cNvPr>
          <p:cNvSpPr txBox="1"/>
          <p:nvPr/>
        </p:nvSpPr>
        <p:spPr>
          <a:xfrm>
            <a:off x="2894820" y="5928163"/>
            <a:ext cx="1782955" cy="16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50"/>
              </a:lnSpc>
            </a:pP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先輩の就職活動体験談がチェックできる！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50"/>
              </a:lnSpc>
            </a:pP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先輩の声から業界・企業選びのヒントが見つかります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450546-43AF-ADB0-F875-D68E0C62E34C}"/>
              </a:ext>
            </a:extLst>
          </p:cNvPr>
          <p:cNvSpPr txBox="1"/>
          <p:nvPr/>
        </p:nvSpPr>
        <p:spPr>
          <a:xfrm>
            <a:off x="618627" y="6276499"/>
            <a:ext cx="1782955" cy="16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50"/>
              </a:lnSpc>
            </a:pP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●●大学向けのインターンシップ情報が見つかる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</a:p>
          <a:p>
            <a:pPr>
              <a:lnSpc>
                <a:spcPts val="2050"/>
              </a:lnSpc>
            </a:pP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企業が大学を選んで配信したインターンシップはおすすめ！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5752A1-1BEA-3DE0-1289-06D9685B93E8}"/>
              </a:ext>
            </a:extLst>
          </p:cNvPr>
          <p:cNvSpPr txBox="1"/>
          <p:nvPr/>
        </p:nvSpPr>
        <p:spPr>
          <a:xfrm>
            <a:off x="5155072" y="6276499"/>
            <a:ext cx="1782955" cy="139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50"/>
              </a:lnSpc>
            </a:pP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インターンシップに関する悩みも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OK!</a:t>
            </a:r>
          </a:p>
          <a:p>
            <a:pPr>
              <a:lnSpc>
                <a:spcPts val="2050"/>
              </a:lnSpc>
            </a:pP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インターンシップの選考や、参加への不安も相談してみよう</a:t>
            </a:r>
          </a:p>
        </p:txBody>
      </p:sp>
      <p:pic>
        <p:nvPicPr>
          <p:cNvPr id="7" name="図 6" descr="武器, はさみ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04CBAF-AE95-E8B3-BB55-36484F7C6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93" y="187894"/>
            <a:ext cx="1544049" cy="37964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7A180A-BED7-6995-B380-C7A85DAE72E6}"/>
              </a:ext>
            </a:extLst>
          </p:cNvPr>
          <p:cNvSpPr txBox="1"/>
          <p:nvPr/>
        </p:nvSpPr>
        <p:spPr>
          <a:xfrm>
            <a:off x="500123" y="208440"/>
            <a:ext cx="32191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【XXXX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大学 キャリア支援サイト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】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7E7A40-4EF4-D135-ABF4-38E47BEA8EBE}"/>
              </a:ext>
            </a:extLst>
          </p:cNvPr>
          <p:cNvSpPr txBox="1"/>
          <p:nvPr/>
        </p:nvSpPr>
        <p:spPr>
          <a:xfrm>
            <a:off x="1180252" y="4488799"/>
            <a:ext cx="5117105" cy="757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「まだ早い」はもったいない！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早めの情報収集で、就活がぐっとラクになる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6CDE8B-0F6D-6129-623F-6FF351FE8153}"/>
              </a:ext>
            </a:extLst>
          </p:cNvPr>
          <p:cNvSpPr txBox="1"/>
          <p:nvPr/>
        </p:nvSpPr>
        <p:spPr>
          <a:xfrm>
            <a:off x="752198" y="8679782"/>
            <a:ext cx="6055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キャリア相談の申し込みや実施方法は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【</a:t>
            </a:r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キャリア支援サイト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】</a:t>
            </a:r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をご覧ください。 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</p:txBody>
      </p:sp>
      <p:pic>
        <p:nvPicPr>
          <p:cNvPr id="12" name="図 1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BBCF46F-6870-47FD-3AC0-973157F3A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55" y="9642402"/>
            <a:ext cx="573319" cy="573319"/>
          </a:xfrm>
          <a:prstGeom prst="rect">
            <a:avLst/>
          </a:prstGeom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530F82FB-E681-321F-2B0A-05D0953839AF}"/>
              </a:ext>
            </a:extLst>
          </p:cNvPr>
          <p:cNvSpPr/>
          <p:nvPr/>
        </p:nvSpPr>
        <p:spPr>
          <a:xfrm>
            <a:off x="4413125" y="9135082"/>
            <a:ext cx="824638" cy="501496"/>
          </a:xfrm>
          <a:prstGeom prst="wedgeEllipseCallout">
            <a:avLst>
              <a:gd name="adj1" fmla="val 12551"/>
              <a:gd name="adj2" fmla="val 61520"/>
            </a:avLst>
          </a:prstGeom>
          <a:solidFill>
            <a:srgbClr val="3CBC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543D2E-4EB6-347D-D819-C5EF5AB86B9E}"/>
              </a:ext>
            </a:extLst>
          </p:cNvPr>
          <p:cNvSpPr txBox="1"/>
          <p:nvPr/>
        </p:nvSpPr>
        <p:spPr>
          <a:xfrm>
            <a:off x="4344745" y="9192215"/>
            <a:ext cx="989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専用アプリも</a:t>
            </a:r>
            <a:endParaRPr kumimoji="1"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利用できます！</a:t>
            </a:r>
          </a:p>
        </p:txBody>
      </p:sp>
      <p:pic>
        <p:nvPicPr>
          <p:cNvPr id="15" name="Google Shape;119;p15">
            <a:extLst>
              <a:ext uri="{FF2B5EF4-FFF2-40B4-BE49-F238E27FC236}">
                <a16:creationId xmlns:a16="http://schemas.microsoft.com/office/drawing/2014/main" id="{724DB88C-73D1-8CBE-7F20-4F589670BD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850" y="9954837"/>
            <a:ext cx="712538" cy="21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0;p15">
            <a:extLst>
              <a:ext uri="{FF2B5EF4-FFF2-40B4-BE49-F238E27FC236}">
                <a16:creationId xmlns:a16="http://schemas.microsoft.com/office/drawing/2014/main" id="{47E6A472-3C29-8AAF-60A7-BB5DBB36CA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1681" y="9958650"/>
            <a:ext cx="712538" cy="21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5;p15">
            <a:extLst>
              <a:ext uri="{FF2B5EF4-FFF2-40B4-BE49-F238E27FC236}">
                <a16:creationId xmlns:a16="http://schemas.microsoft.com/office/drawing/2014/main" id="{6DB93595-4EAF-05B6-D1BB-DC7229DC45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7046" y="9159102"/>
            <a:ext cx="740385" cy="740385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" name="Google Shape;136;p15">
            <a:extLst>
              <a:ext uri="{FF2B5EF4-FFF2-40B4-BE49-F238E27FC236}">
                <a16:creationId xmlns:a16="http://schemas.microsoft.com/office/drawing/2014/main" id="{55B7FE5C-086D-1E54-E9A9-8D356F531FF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0278" y="9163335"/>
            <a:ext cx="740385" cy="740385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" name="Google Shape;320;p18">
            <a:extLst>
              <a:ext uri="{FF2B5EF4-FFF2-40B4-BE49-F238E27FC236}">
                <a16:creationId xmlns:a16="http://schemas.microsoft.com/office/drawing/2014/main" id="{690C6ED3-AFE5-721D-452A-EE7FE1145CF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246" t="5075" r="6229" b="5986"/>
          <a:stretch/>
        </p:blipFill>
        <p:spPr>
          <a:xfrm>
            <a:off x="3016939" y="9236346"/>
            <a:ext cx="906317" cy="92096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" name="Google Shape;321;p18">
            <a:extLst>
              <a:ext uri="{FF2B5EF4-FFF2-40B4-BE49-F238E27FC236}">
                <a16:creationId xmlns:a16="http://schemas.microsoft.com/office/drawing/2014/main" id="{F863DBF6-19C1-B439-EDCC-447CB8B0F652}"/>
              </a:ext>
            </a:extLst>
          </p:cNvPr>
          <p:cNvSpPr/>
          <p:nvPr/>
        </p:nvSpPr>
        <p:spPr>
          <a:xfrm>
            <a:off x="2984378" y="9525996"/>
            <a:ext cx="971439" cy="2299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0F8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0" i="0" u="none" strike="noStrike" cap="none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サンプル</a:t>
            </a:r>
            <a:endParaRPr sz="1200" b="0" i="0" u="none" strike="noStrike" cap="none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A0F1D7C-C6DD-89D3-5CB7-3E0818253059}"/>
              </a:ext>
            </a:extLst>
          </p:cNvPr>
          <p:cNvCxnSpPr>
            <a:cxnSpLocks/>
          </p:cNvCxnSpPr>
          <p:nvPr/>
        </p:nvCxnSpPr>
        <p:spPr>
          <a:xfrm>
            <a:off x="4232494" y="9107297"/>
            <a:ext cx="0" cy="1029396"/>
          </a:xfrm>
          <a:prstGeom prst="line">
            <a:avLst/>
          </a:prstGeom>
          <a:ln w="28575">
            <a:solidFill>
              <a:srgbClr val="64413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6734B-2E8C-1B72-FDE9-1430BD41C2F8}"/>
              </a:ext>
            </a:extLst>
          </p:cNvPr>
          <p:cNvSpPr txBox="1"/>
          <p:nvPr/>
        </p:nvSpPr>
        <p:spPr>
          <a:xfrm>
            <a:off x="1384729" y="9262417"/>
            <a:ext cx="152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2F3A4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パソコン／スマホで</a:t>
            </a:r>
            <a:endParaRPr kumimoji="1" lang="en-US" altLang="ja-JP" sz="1200" b="1" dirty="0">
              <a:solidFill>
                <a:srgbClr val="2F3A4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rgbClr val="2F3A4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簡単でアクセス！</a:t>
            </a:r>
            <a:endParaRPr kumimoji="1" lang="ja-JP" altLang="en-US" sz="1100" b="1" dirty="0">
              <a:solidFill>
                <a:srgbClr val="2F3A4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EC99D4C-B2F4-1A4C-CC8B-D79B5E5DD8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52" y="9236346"/>
            <a:ext cx="687825" cy="4674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1AF2DCD-A0DB-9F58-8577-0F517B6B6C56}"/>
              </a:ext>
            </a:extLst>
          </p:cNvPr>
          <p:cNvSpPr txBox="1"/>
          <p:nvPr/>
        </p:nvSpPr>
        <p:spPr>
          <a:xfrm>
            <a:off x="672325" y="9844952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【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お問合せ先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】</a:t>
            </a:r>
          </a:p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キャリアセンターまで　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10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：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00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～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17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：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00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F0986A-16FE-2FC2-4A72-6721DFA5684F}"/>
              </a:ext>
            </a:extLst>
          </p:cNvPr>
          <p:cNvSpPr txBox="1"/>
          <p:nvPr/>
        </p:nvSpPr>
        <p:spPr>
          <a:xfrm>
            <a:off x="3296652" y="10226920"/>
            <a:ext cx="388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のロゴ、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 Store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iPod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のロゴ、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iTunes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は、米国および他国の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 Inc.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の登録商標です。</a:t>
            </a: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Play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Play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ロゴは、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LLC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の商標です。</a:t>
            </a:r>
          </a:p>
        </p:txBody>
      </p:sp>
    </p:spTree>
    <p:extLst>
      <p:ext uri="{BB962C8B-B14F-4D97-AF65-F5344CB8AC3E}">
        <p14:creationId xmlns:p14="http://schemas.microsoft.com/office/powerpoint/2010/main" val="195078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1710</TotalTime>
  <Words>410</Words>
  <Application>Microsoft Office PowerPoint</Application>
  <PresentationFormat>ユーザー設定</PresentationFormat>
  <Paragraphs>43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UDPゴシック</vt:lpstr>
      <vt:lpstr>M+ 1c heavy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>株式会社キャリタス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A4チラシ-キャリアセンター利用促進</dc:title>
  <dc:creator>キャリタスUC</dc:creator>
  <cp:revision>96</cp:revision>
  <cp:lastPrinted>2026-06-01T23:34:48Z</cp:lastPrinted>
  <dcterms:created xsi:type="dcterms:W3CDTF">2025-03-20T23:34:27Z</dcterms:created>
  <dcterms:modified xsi:type="dcterms:W3CDTF">2026-06-01T23:50:52Z</dcterms:modified>
</cp:coreProperties>
</file>