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"/>
  </p:notesMasterIdLst>
  <p:handoutMasterIdLst>
    <p:handoutMasterId r:id="rId6"/>
  </p:handoutMasterIdLst>
  <p:sldIdLst>
    <p:sldId id="268" r:id="rId3"/>
    <p:sldId id="264" r:id="rId4"/>
  </p:sldIdLst>
  <p:sldSz cx="7559675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DEFD"/>
    <a:srgbClr val="FBFF92"/>
    <a:srgbClr val="2B85AF"/>
    <a:srgbClr val="333333"/>
    <a:srgbClr val="D2F2FE"/>
    <a:srgbClr val="83E2FF"/>
    <a:srgbClr val="B0EAFE"/>
    <a:srgbClr val="7FDEFE"/>
    <a:srgbClr val="FFFFFF"/>
    <a:srgbClr val="56B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26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341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CFF4E-D85D-4C89-B386-AAC2F87BA94A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7F1B7-32B7-4FD5-8C50-BF6F61E5A7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9480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0556D-8F13-4C86-9F6F-2FC47457CB20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0" y="1233488"/>
            <a:ext cx="23542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5554D-FEA8-41F3-A2D6-DA4651540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564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5EC66EB-0BFC-9A35-FD78-BFF8B86700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91872"/>
            <a:ext cx="7559675" cy="9899940"/>
          </a:xfrm>
          <a:prstGeom prst="rect">
            <a:avLst/>
          </a:prstGeom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8E8F3040-4324-A1B5-061D-19B128196F5F}"/>
              </a:ext>
            </a:extLst>
          </p:cNvPr>
          <p:cNvSpPr/>
          <p:nvPr userDrawn="1"/>
        </p:nvSpPr>
        <p:spPr>
          <a:xfrm>
            <a:off x="0" y="8510729"/>
            <a:ext cx="7559675" cy="2181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50B177B9-1185-82BE-B342-22EF2D9531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537"/>
            <a:ext cx="7559675" cy="3677026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FAA2865A-6710-5E90-F54B-30EDD010504D}"/>
              </a:ext>
            </a:extLst>
          </p:cNvPr>
          <p:cNvSpPr/>
          <p:nvPr userDrawn="1"/>
        </p:nvSpPr>
        <p:spPr>
          <a:xfrm>
            <a:off x="491032" y="4268434"/>
            <a:ext cx="3288285" cy="114179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rgbClr val="2B8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18090CA-CA95-E311-75EC-56CA925BF928}"/>
              </a:ext>
            </a:extLst>
          </p:cNvPr>
          <p:cNvSpPr/>
          <p:nvPr userDrawn="1"/>
        </p:nvSpPr>
        <p:spPr>
          <a:xfrm>
            <a:off x="1557002" y="5637971"/>
            <a:ext cx="3288285" cy="114179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rgbClr val="2B8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969189BE-CC1F-2A73-6D13-0D6015221D9A}"/>
              </a:ext>
            </a:extLst>
          </p:cNvPr>
          <p:cNvSpPr/>
          <p:nvPr userDrawn="1"/>
        </p:nvSpPr>
        <p:spPr>
          <a:xfrm>
            <a:off x="2384849" y="6982130"/>
            <a:ext cx="3288285" cy="114179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rgbClr val="2B8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2E7CE6CD-98AA-9079-B68A-B0DA062CCE7A}"/>
              </a:ext>
            </a:extLst>
          </p:cNvPr>
          <p:cNvSpPr/>
          <p:nvPr userDrawn="1"/>
        </p:nvSpPr>
        <p:spPr>
          <a:xfrm>
            <a:off x="523852" y="1292000"/>
            <a:ext cx="4400350" cy="3942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08E8748E-E6D3-555A-ECFD-3885EF18EE7D}"/>
              </a:ext>
            </a:extLst>
          </p:cNvPr>
          <p:cNvSpPr/>
          <p:nvPr userDrawn="1"/>
        </p:nvSpPr>
        <p:spPr>
          <a:xfrm>
            <a:off x="491032" y="8652034"/>
            <a:ext cx="6544199" cy="347683"/>
          </a:xfrm>
          <a:prstGeom prst="roundRect">
            <a:avLst>
              <a:gd name="adj" fmla="val 50000"/>
            </a:avLst>
          </a:prstGeom>
          <a:solidFill>
            <a:srgbClr val="2B85AF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B2B4510-F694-8EE2-8CD7-052AED262E5A}"/>
              </a:ext>
            </a:extLst>
          </p:cNvPr>
          <p:cNvSpPr txBox="1"/>
          <p:nvPr userDrawn="1"/>
        </p:nvSpPr>
        <p:spPr>
          <a:xfrm>
            <a:off x="523852" y="1781665"/>
            <a:ext cx="5590367" cy="15029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kumimoji="1" lang="ja-JP" altLang="en-US" sz="4800" b="1" dirty="0">
                <a:solidFill>
                  <a:schemeClr val="bg1"/>
                </a:solidFill>
                <a:latin typeface="凸版文久見出しゴシック StdN EB" panose="020B0900000000000000" pitchFamily="34" charset="-128"/>
                <a:ea typeface="凸版文久見出しゴシック StdN EB" panose="020B0900000000000000" pitchFamily="34" charset="-128"/>
              </a:rPr>
              <a:t>インターンシップ情報を探そう！</a:t>
            </a:r>
            <a:endParaRPr kumimoji="1" lang="en-US" altLang="ja-JP" sz="4800" b="1" dirty="0">
              <a:solidFill>
                <a:schemeClr val="bg1"/>
              </a:solidFill>
              <a:latin typeface="凸版文久見出しゴシック StdN EB" panose="020B0900000000000000" pitchFamily="34" charset="-128"/>
              <a:ea typeface="凸版文久見出しゴシック StdN EB" panose="020B0900000000000000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5558F5C-B55C-C67F-B70E-943CA0FA9D04}"/>
              </a:ext>
            </a:extLst>
          </p:cNvPr>
          <p:cNvSpPr txBox="1"/>
          <p:nvPr userDrawn="1"/>
        </p:nvSpPr>
        <p:spPr>
          <a:xfrm>
            <a:off x="523852" y="3367331"/>
            <a:ext cx="5122205" cy="307777"/>
          </a:xfrm>
          <a:prstGeom prst="rect">
            <a:avLst/>
          </a:prstGeom>
          <a:solidFill>
            <a:srgbClr val="FBFF92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endParaRPr kumimoji="1" lang="ja-JP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5848DDA-0C48-C12E-E4FE-D3B0AD39ACC4}"/>
              </a:ext>
            </a:extLst>
          </p:cNvPr>
          <p:cNvGrpSpPr/>
          <p:nvPr userDrawn="1"/>
        </p:nvGrpSpPr>
        <p:grpSpPr>
          <a:xfrm>
            <a:off x="3561607" y="3910407"/>
            <a:ext cx="3468654" cy="3713065"/>
            <a:chOff x="3777261" y="3910407"/>
            <a:chExt cx="3468654" cy="3713065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66F6DC9D-08AA-CF9F-179D-91A3F527BE31}"/>
                </a:ext>
              </a:extLst>
            </p:cNvPr>
            <p:cNvGrpSpPr/>
            <p:nvPr/>
          </p:nvGrpSpPr>
          <p:grpSpPr>
            <a:xfrm>
              <a:off x="3813549" y="3975723"/>
              <a:ext cx="3432366" cy="3647749"/>
              <a:chOff x="3777261" y="3910407"/>
              <a:chExt cx="3432366" cy="3647749"/>
            </a:xfrm>
            <a:solidFill>
              <a:srgbClr val="FBFF92"/>
            </a:solidFill>
          </p:grpSpPr>
          <p:sp>
            <p:nvSpPr>
              <p:cNvPr id="16" name="吹き出し: 円形 15">
                <a:extLst>
                  <a:ext uri="{FF2B5EF4-FFF2-40B4-BE49-F238E27FC236}">
                    <a16:creationId xmlns:a16="http://schemas.microsoft.com/office/drawing/2014/main" id="{99BB913B-CCFE-42DB-931E-F116AC6FEC53}"/>
                  </a:ext>
                </a:extLst>
              </p:cNvPr>
              <p:cNvSpPr/>
              <p:nvPr/>
            </p:nvSpPr>
            <p:spPr>
              <a:xfrm>
                <a:off x="3777261" y="3910407"/>
                <a:ext cx="1538549" cy="934053"/>
              </a:xfrm>
              <a:prstGeom prst="wedgeEllipseCallout">
                <a:avLst>
                  <a:gd name="adj1" fmla="val -58489"/>
                  <a:gd name="adj2" fmla="val 5049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吹き出し: 円形 16">
                <a:extLst>
                  <a:ext uri="{FF2B5EF4-FFF2-40B4-BE49-F238E27FC236}">
                    <a16:creationId xmlns:a16="http://schemas.microsoft.com/office/drawing/2014/main" id="{E214C63E-9B1A-97C7-C80F-DC01BF3F1A29}"/>
                  </a:ext>
                </a:extLst>
              </p:cNvPr>
              <p:cNvSpPr/>
              <p:nvPr/>
            </p:nvSpPr>
            <p:spPr>
              <a:xfrm>
                <a:off x="4843231" y="5279944"/>
                <a:ext cx="1538549" cy="934053"/>
              </a:xfrm>
              <a:prstGeom prst="wedgeEllipseCallout">
                <a:avLst>
                  <a:gd name="adj1" fmla="val -58489"/>
                  <a:gd name="adj2" fmla="val 5049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吹き出し: 円形 17">
                <a:extLst>
                  <a:ext uri="{FF2B5EF4-FFF2-40B4-BE49-F238E27FC236}">
                    <a16:creationId xmlns:a16="http://schemas.microsoft.com/office/drawing/2014/main" id="{B608FB4D-59F2-E229-4231-65082E6BC29D}"/>
                  </a:ext>
                </a:extLst>
              </p:cNvPr>
              <p:cNvSpPr/>
              <p:nvPr/>
            </p:nvSpPr>
            <p:spPr>
              <a:xfrm>
                <a:off x="5671078" y="6624103"/>
                <a:ext cx="1538549" cy="934053"/>
              </a:xfrm>
              <a:prstGeom prst="wedgeEllipseCallout">
                <a:avLst>
                  <a:gd name="adj1" fmla="val -58489"/>
                  <a:gd name="adj2" fmla="val 5049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8EF3C084-CB22-375C-AF36-8D8AC96B1F60}"/>
                </a:ext>
              </a:extLst>
            </p:cNvPr>
            <p:cNvGrpSpPr/>
            <p:nvPr/>
          </p:nvGrpSpPr>
          <p:grpSpPr>
            <a:xfrm>
              <a:off x="3777261" y="3910407"/>
              <a:ext cx="3432366" cy="3647749"/>
              <a:chOff x="3777261" y="3910407"/>
              <a:chExt cx="3432366" cy="3647749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423683D0-80B3-7FEB-5137-65EF1068FCD3}"/>
                  </a:ext>
                </a:extLst>
              </p:cNvPr>
              <p:cNvSpPr/>
              <p:nvPr/>
            </p:nvSpPr>
            <p:spPr>
              <a:xfrm>
                <a:off x="3777261" y="3910407"/>
                <a:ext cx="1538549" cy="934053"/>
              </a:xfrm>
              <a:prstGeom prst="wedgeEllipseCallout">
                <a:avLst>
                  <a:gd name="adj1" fmla="val -58489"/>
                  <a:gd name="adj2" fmla="val 50498"/>
                </a:avLst>
              </a:prstGeom>
              <a:solidFill>
                <a:srgbClr val="2B85A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吹き出し: 円形 13">
                <a:extLst>
                  <a:ext uri="{FF2B5EF4-FFF2-40B4-BE49-F238E27FC236}">
                    <a16:creationId xmlns:a16="http://schemas.microsoft.com/office/drawing/2014/main" id="{DD8CEB7B-11B8-B028-4478-5B408A92F847}"/>
                  </a:ext>
                </a:extLst>
              </p:cNvPr>
              <p:cNvSpPr/>
              <p:nvPr/>
            </p:nvSpPr>
            <p:spPr>
              <a:xfrm>
                <a:off x="4843231" y="5279944"/>
                <a:ext cx="1538549" cy="934053"/>
              </a:xfrm>
              <a:prstGeom prst="wedgeEllipseCallout">
                <a:avLst>
                  <a:gd name="adj1" fmla="val -58489"/>
                  <a:gd name="adj2" fmla="val 50498"/>
                </a:avLst>
              </a:prstGeom>
              <a:solidFill>
                <a:srgbClr val="2B85A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吹き出し: 円形 14">
                <a:extLst>
                  <a:ext uri="{FF2B5EF4-FFF2-40B4-BE49-F238E27FC236}">
                    <a16:creationId xmlns:a16="http://schemas.microsoft.com/office/drawing/2014/main" id="{F5C0EADD-548A-ED3C-75F9-FF8237988F98}"/>
                  </a:ext>
                </a:extLst>
              </p:cNvPr>
              <p:cNvSpPr/>
              <p:nvPr/>
            </p:nvSpPr>
            <p:spPr>
              <a:xfrm>
                <a:off x="5671078" y="6624103"/>
                <a:ext cx="1538549" cy="934053"/>
              </a:xfrm>
              <a:prstGeom prst="wedgeEllipseCallout">
                <a:avLst>
                  <a:gd name="adj1" fmla="val -58489"/>
                  <a:gd name="adj2" fmla="val 50498"/>
                </a:avLst>
              </a:prstGeom>
              <a:solidFill>
                <a:srgbClr val="2B85A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19" name="図 18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099B7028-DD92-4B2B-22A6-976F36BC8D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145634" y="3684810"/>
            <a:ext cx="1113921" cy="1113921"/>
          </a:xfrm>
          <a:prstGeom prst="rect">
            <a:avLst/>
          </a:prstGeom>
        </p:spPr>
      </p:pic>
      <p:pic>
        <p:nvPicPr>
          <p:cNvPr id="20" name="図 19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FF046F83-0BB0-6081-D733-12A6C3A990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5898512" y="4811473"/>
            <a:ext cx="1505214" cy="1505214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98F37638-C0DA-ADCE-FB18-B317C399AB3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4155" y="2099705"/>
            <a:ext cx="1342369" cy="2509436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660B28DC-4D12-FC34-E78F-C907BDE835C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7963" y="1158420"/>
            <a:ext cx="1342369" cy="2509436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54AD165-A18C-2D29-C4E1-62E317B6911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51" y="5412841"/>
            <a:ext cx="2088111" cy="3091277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D5AAA05-0294-37DC-5476-B2A202BA6335}"/>
              </a:ext>
            </a:extLst>
          </p:cNvPr>
          <p:cNvSpPr/>
          <p:nvPr userDrawn="1"/>
        </p:nvSpPr>
        <p:spPr>
          <a:xfrm>
            <a:off x="0" y="0"/>
            <a:ext cx="7559675" cy="943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588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7A02-1D49-49FD-81EB-FF3C25A83976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569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7A02-1D49-49FD-81EB-FF3C25A83976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327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E8BD6327-D105-4B98-21C7-30951FAAF0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90" y="495258"/>
            <a:ext cx="7180695" cy="4137227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ADAC442-BAD5-E43C-1C94-CC300C3AD94F}"/>
              </a:ext>
            </a:extLst>
          </p:cNvPr>
          <p:cNvGrpSpPr/>
          <p:nvPr userDrawn="1"/>
        </p:nvGrpSpPr>
        <p:grpSpPr>
          <a:xfrm rot="16200000">
            <a:off x="524441" y="1759748"/>
            <a:ext cx="6502400" cy="6502400"/>
            <a:chOff x="-7416327" y="2064657"/>
            <a:chExt cx="6502400" cy="6502400"/>
          </a:xfrm>
        </p:grpSpPr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7D2A40AF-3221-A37F-6BF2-294913D5DDE0}"/>
                </a:ext>
              </a:extLst>
            </p:cNvPr>
            <p:cNvSpPr/>
            <p:nvPr/>
          </p:nvSpPr>
          <p:spPr>
            <a:xfrm>
              <a:off x="-7416327" y="2064657"/>
              <a:ext cx="6502400" cy="650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42DAB534-3E3A-59F5-6340-DF7086639213}"/>
                </a:ext>
              </a:extLst>
            </p:cNvPr>
            <p:cNvSpPr/>
            <p:nvPr/>
          </p:nvSpPr>
          <p:spPr>
            <a:xfrm>
              <a:off x="-7245785" y="2235199"/>
              <a:ext cx="6161316" cy="6161316"/>
            </a:xfrm>
            <a:prstGeom prst="ellipse">
              <a:avLst/>
            </a:prstGeom>
            <a:ln w="38100" cmpd="sng">
              <a:solidFill>
                <a:srgbClr val="4E342E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F130E40-3C2B-9001-1702-17327000AB8C}"/>
              </a:ext>
            </a:extLst>
          </p:cNvPr>
          <p:cNvSpPr/>
          <p:nvPr userDrawn="1"/>
        </p:nvSpPr>
        <p:spPr>
          <a:xfrm>
            <a:off x="-4196" y="5275075"/>
            <a:ext cx="7568066" cy="3382452"/>
          </a:xfrm>
          <a:prstGeom prst="rect">
            <a:avLst/>
          </a:prstGeom>
          <a:solidFill>
            <a:srgbClr val="FAF0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C03C89ED-E8B3-30ED-73DA-348CBACB8D13}"/>
              </a:ext>
            </a:extLst>
          </p:cNvPr>
          <p:cNvSpPr/>
          <p:nvPr userDrawn="1"/>
        </p:nvSpPr>
        <p:spPr>
          <a:xfrm>
            <a:off x="500123" y="5504341"/>
            <a:ext cx="2467526" cy="888273"/>
          </a:xfrm>
          <a:prstGeom prst="wedgeRoundRectCallout">
            <a:avLst>
              <a:gd name="adj1" fmla="val 55493"/>
              <a:gd name="adj2" fmla="val -16876"/>
              <a:gd name="adj3" fmla="val 16667"/>
            </a:avLst>
          </a:prstGeom>
          <a:solidFill>
            <a:srgbClr val="C4A49C"/>
          </a:solidFill>
          <a:ln w="28575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E6D9B20E-E750-5ACF-DED3-2D1E1235425E}"/>
              </a:ext>
            </a:extLst>
          </p:cNvPr>
          <p:cNvSpPr/>
          <p:nvPr userDrawn="1"/>
        </p:nvSpPr>
        <p:spPr>
          <a:xfrm>
            <a:off x="428642" y="5417182"/>
            <a:ext cx="2467526" cy="888273"/>
          </a:xfrm>
          <a:prstGeom prst="wedgeRoundRectCallout">
            <a:avLst>
              <a:gd name="adj1" fmla="val 55493"/>
              <a:gd name="adj2" fmla="val -16876"/>
              <a:gd name="adj3" fmla="val 16667"/>
            </a:avLst>
          </a:prstGeom>
          <a:solidFill>
            <a:schemeClr val="bg1"/>
          </a:solidFill>
          <a:ln w="28575">
            <a:solidFill>
              <a:srgbClr val="4E34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DAECE08D-9516-0B58-8A6B-FCD73BC577E6}"/>
              </a:ext>
            </a:extLst>
          </p:cNvPr>
          <p:cNvSpPr/>
          <p:nvPr userDrawn="1"/>
        </p:nvSpPr>
        <p:spPr>
          <a:xfrm>
            <a:off x="500123" y="6593977"/>
            <a:ext cx="2467526" cy="888273"/>
          </a:xfrm>
          <a:prstGeom prst="wedgeRoundRectCallout">
            <a:avLst>
              <a:gd name="adj1" fmla="val 55493"/>
              <a:gd name="adj2" fmla="val -16876"/>
              <a:gd name="adj3" fmla="val 16667"/>
            </a:avLst>
          </a:prstGeom>
          <a:solidFill>
            <a:srgbClr val="C4A49C"/>
          </a:solidFill>
          <a:ln w="28575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CB13D7C8-7BCC-73B2-55FF-FD8320FFF740}"/>
              </a:ext>
            </a:extLst>
          </p:cNvPr>
          <p:cNvSpPr/>
          <p:nvPr userDrawn="1"/>
        </p:nvSpPr>
        <p:spPr>
          <a:xfrm>
            <a:off x="428642" y="6506818"/>
            <a:ext cx="2467526" cy="888273"/>
          </a:xfrm>
          <a:prstGeom prst="wedgeRoundRectCallout">
            <a:avLst>
              <a:gd name="adj1" fmla="val 55493"/>
              <a:gd name="adj2" fmla="val -16876"/>
              <a:gd name="adj3" fmla="val 16667"/>
            </a:avLst>
          </a:prstGeom>
          <a:solidFill>
            <a:schemeClr val="bg1"/>
          </a:solidFill>
          <a:ln w="28575">
            <a:solidFill>
              <a:srgbClr val="4E34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DDD95201-3DFA-4A26-E85D-A4B947C4A919}"/>
              </a:ext>
            </a:extLst>
          </p:cNvPr>
          <p:cNvSpPr/>
          <p:nvPr userDrawn="1"/>
        </p:nvSpPr>
        <p:spPr>
          <a:xfrm>
            <a:off x="500123" y="7685689"/>
            <a:ext cx="2467526" cy="888273"/>
          </a:xfrm>
          <a:prstGeom prst="wedgeRoundRectCallout">
            <a:avLst>
              <a:gd name="adj1" fmla="val 55493"/>
              <a:gd name="adj2" fmla="val -16876"/>
              <a:gd name="adj3" fmla="val 16667"/>
            </a:avLst>
          </a:prstGeom>
          <a:solidFill>
            <a:srgbClr val="C4A49C"/>
          </a:solidFill>
          <a:ln w="28575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E23E0C9D-30E9-C569-7367-57A31F95CC51}"/>
              </a:ext>
            </a:extLst>
          </p:cNvPr>
          <p:cNvSpPr/>
          <p:nvPr userDrawn="1"/>
        </p:nvSpPr>
        <p:spPr>
          <a:xfrm>
            <a:off x="428642" y="7598530"/>
            <a:ext cx="2467526" cy="888273"/>
          </a:xfrm>
          <a:prstGeom prst="wedgeRoundRectCallout">
            <a:avLst>
              <a:gd name="adj1" fmla="val 55493"/>
              <a:gd name="adj2" fmla="val -16876"/>
              <a:gd name="adj3" fmla="val 16667"/>
            </a:avLst>
          </a:prstGeom>
          <a:solidFill>
            <a:schemeClr val="bg1"/>
          </a:solidFill>
          <a:ln w="28575">
            <a:solidFill>
              <a:srgbClr val="4E34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DA7F6861-17CB-E94A-A319-8602B8A953B4}"/>
              </a:ext>
            </a:extLst>
          </p:cNvPr>
          <p:cNvSpPr/>
          <p:nvPr userDrawn="1"/>
        </p:nvSpPr>
        <p:spPr>
          <a:xfrm>
            <a:off x="532831" y="8712627"/>
            <a:ext cx="6502402" cy="347683"/>
          </a:xfrm>
          <a:prstGeom prst="roundRect">
            <a:avLst>
              <a:gd name="adj" fmla="val 50000"/>
            </a:avLst>
          </a:prstGeom>
          <a:solidFill>
            <a:srgbClr val="F64637"/>
          </a:solidFill>
          <a:ln>
            <a:solidFill>
              <a:srgbClr val="E2393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4" name="図 13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E64F0FE1-42F2-CD7E-E37D-56A4512995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68" y="2329931"/>
            <a:ext cx="5001539" cy="246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7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7A02-1D49-49FD-81EB-FF3C25A83976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6412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7A02-1D49-49FD-81EB-FF3C25A83976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8873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7A02-1D49-49FD-81EB-FF3C25A83976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6067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7A02-1D49-49FD-81EB-FF3C25A83976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9513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7A02-1D49-49FD-81EB-FF3C25A83976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4870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7A02-1D49-49FD-81EB-FF3C25A83976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2088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7A02-1D49-49FD-81EB-FF3C25A83976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40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7A02-1D49-49FD-81EB-FF3C25A83976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530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7A02-1D49-49FD-81EB-FF3C25A83976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8669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7A02-1D49-49FD-81EB-FF3C25A83976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5277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7A02-1D49-49FD-81EB-FF3C25A83976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8956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217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7A02-1D49-49FD-81EB-FF3C25A83976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95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7A02-1D49-49FD-81EB-FF3C25A83976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53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7A02-1D49-49FD-81EB-FF3C25A83976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26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7A02-1D49-49FD-81EB-FF3C25A83976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73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7A02-1D49-49FD-81EB-FF3C25A83976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06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7A02-1D49-49FD-81EB-FF3C25A83976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6930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7A02-1D49-49FD-81EB-FF3C25A83976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58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47A02-1D49-49FD-81EB-FF3C25A83976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974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47A02-1D49-49FD-81EB-FF3C25A83976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806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BC5F18A-BAC4-FA3B-61AF-B710C477A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1418" y="4170680"/>
            <a:ext cx="4256838" cy="602069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FE710AA-33EA-9F9C-D34C-D72E718421C0}"/>
              </a:ext>
            </a:extLst>
          </p:cNvPr>
          <p:cNvSpPr/>
          <p:nvPr/>
        </p:nvSpPr>
        <p:spPr>
          <a:xfrm>
            <a:off x="1651418" y="4287310"/>
            <a:ext cx="2264090" cy="28195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E9E18FF-95AA-6EAE-E7D3-1C7C0D48A392}"/>
              </a:ext>
            </a:extLst>
          </p:cNvPr>
          <p:cNvSpPr txBox="1"/>
          <p:nvPr/>
        </p:nvSpPr>
        <p:spPr>
          <a:xfrm>
            <a:off x="1047396" y="410778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CAE3EA3-04CA-69E3-F8F2-CC25C00FB653}"/>
              </a:ext>
            </a:extLst>
          </p:cNvPr>
          <p:cNvSpPr txBox="1"/>
          <p:nvPr/>
        </p:nvSpPr>
        <p:spPr>
          <a:xfrm>
            <a:off x="-1" y="634202"/>
            <a:ext cx="7559676" cy="3298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36000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【</a:t>
            </a:r>
            <a:r>
              <a:rPr kumimoji="1" lang="ja-JP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変更できる箇所</a:t>
            </a:r>
            <a:r>
              <a:rPr kumimoji="1" lang="en-US" altLang="ja-JP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①</a:t>
            </a:r>
            <a:r>
              <a:rPr kumimoji="1" lang="ja-JP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名称</a:t>
            </a: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：学校名・学校で設定したキャリタス</a:t>
            </a: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UC</a:t>
            </a: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のサイト名に変更してください。</a:t>
            </a:r>
            <a:endParaRPr kumimoji="1" lang="en-US" altLang="ja-JP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②</a:t>
            </a:r>
            <a:r>
              <a:rPr kumimoji="1" lang="ja-JP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ロゴ</a:t>
            </a: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：学校ロゴを追加できます。不要な場合は削除してください。</a:t>
            </a:r>
            <a:endParaRPr kumimoji="1" lang="en-US" altLang="ja-JP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③</a:t>
            </a:r>
            <a:r>
              <a:rPr kumimoji="1" lang="ja-JP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リード文</a:t>
            </a: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：任意のリード文に変更可能です。</a:t>
            </a:r>
            <a:endParaRPr kumimoji="1" lang="en-US" altLang="ja-JP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④</a:t>
            </a:r>
            <a:r>
              <a:rPr kumimoji="1" lang="ja-JP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コンテンツ</a:t>
            </a: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：任意のタイトル・本文に変更可能です。</a:t>
            </a:r>
            <a:endParaRPr kumimoji="1" lang="en-US" altLang="ja-JP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⑤</a:t>
            </a:r>
            <a:r>
              <a:rPr kumimoji="1" lang="ja-JP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サイト名</a:t>
            </a: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：学校で設定したキャリタス</a:t>
            </a: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UC</a:t>
            </a: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のサイト名に変更してください。</a:t>
            </a:r>
            <a:endParaRPr kumimoji="1" lang="en-US" altLang="ja-JP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⑥</a:t>
            </a: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-01</a:t>
            </a:r>
            <a:r>
              <a:rPr kumimoji="1" lang="ja-JP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フリー</a:t>
            </a: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：学生画面へのログイン</a:t>
            </a: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URL</a:t>
            </a: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の</a:t>
            </a: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QR</a:t>
            </a: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コードに差し替えてください。</a:t>
            </a:r>
            <a:endParaRPr kumimoji="1" lang="en-US" altLang="ja-JP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（ない場合は、フリースペースとして自由にお使いください）</a:t>
            </a:r>
            <a:endParaRPr kumimoji="1" lang="en-US" altLang="ja-JP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⑥</a:t>
            </a: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-02</a:t>
            </a:r>
            <a:r>
              <a:rPr kumimoji="1" lang="ja-JP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フリー</a:t>
            </a: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：キャリタス</a:t>
            </a: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UC</a:t>
            </a: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アプリへの誘導をする場合は、このままご利用ください。</a:t>
            </a:r>
            <a:endParaRPr kumimoji="1" lang="en-US" altLang="ja-JP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（アプリへの誘導が不要な場合は、フリースペースとして自由にお使いください）</a:t>
            </a:r>
            <a:endParaRPr kumimoji="1" lang="en-US" altLang="ja-JP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※</a:t>
            </a:r>
            <a:r>
              <a:rPr kumimoji="1" lang="ja-JP" altLang="en-US" sz="1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そのほかの箇所は変更できませんので、そのまま印刷してください。</a:t>
            </a:r>
            <a:endParaRPr kumimoji="1" lang="en-US" altLang="ja-JP" sz="13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B5832EE-5912-67AD-E846-BE2BA79AB399}"/>
              </a:ext>
            </a:extLst>
          </p:cNvPr>
          <p:cNvSpPr/>
          <p:nvPr/>
        </p:nvSpPr>
        <p:spPr>
          <a:xfrm>
            <a:off x="-1" y="1"/>
            <a:ext cx="7559675" cy="72128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次ページのチラシを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A4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サイズでプリントアウトして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学生に配布してください。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BB603649-C6F1-17FA-28CD-EABD053913D4}"/>
              </a:ext>
            </a:extLst>
          </p:cNvPr>
          <p:cNvSpPr/>
          <p:nvPr/>
        </p:nvSpPr>
        <p:spPr>
          <a:xfrm>
            <a:off x="6398530" y="9503443"/>
            <a:ext cx="914400" cy="1009931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75A469B-65F1-349F-98E7-486995766CF0}"/>
              </a:ext>
            </a:extLst>
          </p:cNvPr>
          <p:cNvSpPr/>
          <p:nvPr/>
        </p:nvSpPr>
        <p:spPr>
          <a:xfrm>
            <a:off x="4579814" y="4287310"/>
            <a:ext cx="1328443" cy="28195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E94CFD9-1E30-5379-4114-21F0F1405FF4}"/>
              </a:ext>
            </a:extLst>
          </p:cNvPr>
          <p:cNvSpPr txBox="1"/>
          <p:nvPr/>
        </p:nvSpPr>
        <p:spPr>
          <a:xfrm>
            <a:off x="5968540" y="410778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②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71555C9-65B8-3BFC-A68C-A1C0CB9E6741}"/>
              </a:ext>
            </a:extLst>
          </p:cNvPr>
          <p:cNvSpPr/>
          <p:nvPr/>
        </p:nvSpPr>
        <p:spPr>
          <a:xfrm>
            <a:off x="1890146" y="6020876"/>
            <a:ext cx="3001894" cy="28195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A87CEA6-758A-D949-F154-8CEBBB7A8D48}"/>
              </a:ext>
            </a:extLst>
          </p:cNvPr>
          <p:cNvSpPr txBox="1"/>
          <p:nvPr/>
        </p:nvSpPr>
        <p:spPr>
          <a:xfrm>
            <a:off x="988315" y="591678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③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C594ECB-141B-B3A3-14E3-EFD86864726A}"/>
              </a:ext>
            </a:extLst>
          </p:cNvPr>
          <p:cNvSpPr/>
          <p:nvPr/>
        </p:nvSpPr>
        <p:spPr>
          <a:xfrm>
            <a:off x="1766277" y="6335536"/>
            <a:ext cx="3946769" cy="246857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252F078-7D7B-DCB3-DD9B-0469220D011E}"/>
              </a:ext>
            </a:extLst>
          </p:cNvPr>
          <p:cNvSpPr txBox="1"/>
          <p:nvPr/>
        </p:nvSpPr>
        <p:spPr>
          <a:xfrm>
            <a:off x="1047396" y="722022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④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DFE3CBA-86F4-0312-85C9-CB804C1C9558}"/>
              </a:ext>
            </a:extLst>
          </p:cNvPr>
          <p:cNvSpPr/>
          <p:nvPr/>
        </p:nvSpPr>
        <p:spPr>
          <a:xfrm>
            <a:off x="1766277" y="9011834"/>
            <a:ext cx="3946769" cy="25334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6040830-F960-8C3A-FC70-03045A116D77}"/>
              </a:ext>
            </a:extLst>
          </p:cNvPr>
          <p:cNvSpPr txBox="1"/>
          <p:nvPr/>
        </p:nvSpPr>
        <p:spPr>
          <a:xfrm>
            <a:off x="1047396" y="890955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⑤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AAA998B-3CDE-A7F3-6332-D2121316C92C}"/>
              </a:ext>
            </a:extLst>
          </p:cNvPr>
          <p:cNvSpPr/>
          <p:nvPr/>
        </p:nvSpPr>
        <p:spPr>
          <a:xfrm>
            <a:off x="1766278" y="9321039"/>
            <a:ext cx="2232194" cy="780389"/>
          </a:xfrm>
          <a:prstGeom prst="rect">
            <a:avLst/>
          </a:pr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D5CBF13-8942-604E-C6CE-86635B5BF5F6}"/>
              </a:ext>
            </a:extLst>
          </p:cNvPr>
          <p:cNvSpPr/>
          <p:nvPr/>
        </p:nvSpPr>
        <p:spPr>
          <a:xfrm>
            <a:off x="3998472" y="9321039"/>
            <a:ext cx="1714574" cy="780389"/>
          </a:xfrm>
          <a:prstGeom prst="rect">
            <a:avLst/>
          </a:pr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C054AA8-0FAD-D809-7398-5B8AA3D0A267}"/>
              </a:ext>
            </a:extLst>
          </p:cNvPr>
          <p:cNvSpPr txBox="1"/>
          <p:nvPr/>
        </p:nvSpPr>
        <p:spPr>
          <a:xfrm>
            <a:off x="326178" y="9570109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⑥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-01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672D628-8224-9043-2D01-034FA60E526F}"/>
              </a:ext>
            </a:extLst>
          </p:cNvPr>
          <p:cNvSpPr txBox="1"/>
          <p:nvPr/>
        </p:nvSpPr>
        <p:spPr>
          <a:xfrm>
            <a:off x="6341489" y="7666482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⑥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-02</a:t>
            </a: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71F52DFE-B1CF-D984-37B3-ECBDC53421BA}"/>
              </a:ext>
            </a:extLst>
          </p:cNvPr>
          <p:cNvCxnSpPr>
            <a:cxnSpLocks/>
            <a:stCxn id="26" idx="1"/>
            <a:endCxn id="28" idx="3"/>
          </p:cNvCxnSpPr>
          <p:nvPr/>
        </p:nvCxnSpPr>
        <p:spPr>
          <a:xfrm flipH="1">
            <a:off x="1046247" y="9711234"/>
            <a:ext cx="720031" cy="435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7F53344F-ACEA-C900-E8F9-80E055FFD5FA}"/>
              </a:ext>
            </a:extLst>
          </p:cNvPr>
          <p:cNvCxnSpPr>
            <a:cxnSpLocks/>
            <a:stCxn id="27" idx="3"/>
            <a:endCxn id="31" idx="1"/>
          </p:cNvCxnSpPr>
          <p:nvPr/>
        </p:nvCxnSpPr>
        <p:spPr>
          <a:xfrm flipV="1">
            <a:off x="5713046" y="7851148"/>
            <a:ext cx="628443" cy="18600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876D7DF9-0931-FDAB-2FC0-CFCC9D10B163}"/>
              </a:ext>
            </a:extLst>
          </p:cNvPr>
          <p:cNvSpPr/>
          <p:nvPr/>
        </p:nvSpPr>
        <p:spPr>
          <a:xfrm>
            <a:off x="6457651" y="7991292"/>
            <a:ext cx="914400" cy="8128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アプリへの誘導を掲載する際は、注釈まで必ず入れるようにしてください。</a:t>
            </a:r>
          </a:p>
        </p:txBody>
      </p:sp>
      <p:sp>
        <p:nvSpPr>
          <p:cNvPr id="47" name="左大かっこ 46">
            <a:extLst>
              <a:ext uri="{FF2B5EF4-FFF2-40B4-BE49-F238E27FC236}">
                <a16:creationId xmlns:a16="http://schemas.microsoft.com/office/drawing/2014/main" id="{B605B743-AA8F-98FC-3EDB-A2032C4F7D18}"/>
              </a:ext>
            </a:extLst>
          </p:cNvPr>
          <p:cNvSpPr/>
          <p:nvPr/>
        </p:nvSpPr>
        <p:spPr>
          <a:xfrm rot="16200000">
            <a:off x="3723879" y="8198364"/>
            <a:ext cx="111918" cy="4198776"/>
          </a:xfrm>
          <a:prstGeom prst="lef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06C2D6E-E8EF-42C1-1939-F247B075AEEB}"/>
              </a:ext>
            </a:extLst>
          </p:cNvPr>
          <p:cNvSpPr txBox="1"/>
          <p:nvPr/>
        </p:nvSpPr>
        <p:spPr>
          <a:xfrm>
            <a:off x="1650064" y="10386416"/>
            <a:ext cx="42568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⑥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-01</a:t>
            </a: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、⑥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-02</a:t>
            </a: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はフリーエリアとして、任意で変更いただけます</a:t>
            </a:r>
          </a:p>
        </p:txBody>
      </p:sp>
    </p:spTree>
    <p:extLst>
      <p:ext uri="{BB962C8B-B14F-4D97-AF65-F5344CB8AC3E}">
        <p14:creationId xmlns:p14="http://schemas.microsoft.com/office/powerpoint/2010/main" val="3505294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武器, はさみ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477AB4C-6950-2EFA-B64A-2EC7646EC4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793" y="307777"/>
            <a:ext cx="1544049" cy="37964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B65928A-3510-29D1-82F8-941766D56DAE}"/>
              </a:ext>
            </a:extLst>
          </p:cNvPr>
          <p:cNvSpPr txBox="1"/>
          <p:nvPr/>
        </p:nvSpPr>
        <p:spPr>
          <a:xfrm>
            <a:off x="500123" y="328323"/>
            <a:ext cx="321915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【XXXX</a:t>
            </a: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大学 キャリア支援サイト</a:t>
            </a:r>
            <a:r>
              <a:rPr kumimoji="1"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】</a:t>
            </a:r>
            <a:endParaRPr kumimoji="1" lang="ja-JP" altLang="en-US" sz="16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Microsoft GothicNeo" panose="020B0503020000020004" pitchFamily="34" charset="-127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CFF05AF-86F5-9A14-C3F0-74BD448EC182}"/>
              </a:ext>
            </a:extLst>
          </p:cNvPr>
          <p:cNvSpPr txBox="1"/>
          <p:nvPr/>
        </p:nvSpPr>
        <p:spPr>
          <a:xfrm>
            <a:off x="523852" y="1319858"/>
            <a:ext cx="1606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●●大学ナビで</a:t>
            </a:r>
            <a:endParaRPr kumimoji="1" lang="en-US" altLang="ja-JP" sz="1600" b="1" dirty="0">
              <a:solidFill>
                <a:schemeClr val="bg2">
                  <a:lumMod val="1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3C268E9-421D-8429-DEED-98CC690BB881}"/>
              </a:ext>
            </a:extLst>
          </p:cNvPr>
          <p:cNvSpPr txBox="1"/>
          <p:nvPr/>
        </p:nvSpPr>
        <p:spPr>
          <a:xfrm>
            <a:off x="687676" y="4388633"/>
            <a:ext cx="3162867" cy="901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kumimoji="1" lang="ja-JP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企業は、インターンシップに</a:t>
            </a:r>
            <a:endParaRPr kumimoji="1" lang="en-US" altLang="ja-JP" sz="1600" b="1" dirty="0">
              <a:solidFill>
                <a:schemeClr val="tx1">
                  <a:lumMod val="95000"/>
                  <a:lumOff val="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200"/>
              </a:lnSpc>
            </a:pPr>
            <a:r>
              <a:rPr kumimoji="1" lang="ja-JP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参加して欲しい</a:t>
            </a:r>
            <a:r>
              <a:rPr kumimoji="1" lang="ja-JP" altLang="en-US" sz="1600" b="1" dirty="0">
                <a:solidFill>
                  <a:srgbClr val="2B85A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大学を選んで</a:t>
            </a:r>
            <a:endParaRPr kumimoji="1" lang="en-US" altLang="ja-JP" sz="1600" b="1" dirty="0">
              <a:solidFill>
                <a:srgbClr val="2B85AF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200"/>
              </a:lnSpc>
            </a:pPr>
            <a:r>
              <a:rPr kumimoji="1" lang="ja-JP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情報を送っている！</a:t>
            </a:r>
            <a:endParaRPr kumimoji="1" lang="ja-JP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AEF62F2-F3EC-59BB-3E35-1378E194EE54}"/>
              </a:ext>
            </a:extLst>
          </p:cNvPr>
          <p:cNvSpPr txBox="1"/>
          <p:nvPr/>
        </p:nvSpPr>
        <p:spPr>
          <a:xfrm>
            <a:off x="1753646" y="5758170"/>
            <a:ext cx="3162867" cy="901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kumimoji="1" lang="ja-JP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まずは知ってる「業界」や</a:t>
            </a:r>
            <a:endParaRPr kumimoji="1" lang="en-US" altLang="ja-JP" sz="1600" b="1" dirty="0">
              <a:solidFill>
                <a:schemeClr val="tx1">
                  <a:lumMod val="95000"/>
                  <a:lumOff val="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200"/>
              </a:lnSpc>
            </a:pPr>
            <a:r>
              <a:rPr kumimoji="1" lang="ja-JP" altLang="en-US" sz="1600" b="1" dirty="0">
                <a:solidFill>
                  <a:srgbClr val="2B85A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ピンときた「企業の特徴」</a:t>
            </a:r>
            <a:r>
              <a:rPr kumimoji="1" lang="ja-JP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</a:t>
            </a:r>
            <a:endParaRPr kumimoji="1" lang="en-US" altLang="ja-JP" sz="1600" b="1" dirty="0">
              <a:solidFill>
                <a:schemeClr val="tx1">
                  <a:lumMod val="95000"/>
                  <a:lumOff val="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200"/>
              </a:lnSpc>
            </a:pPr>
            <a:r>
              <a:rPr kumimoji="1" lang="ja-JP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絞ってみよう！</a:t>
            </a:r>
            <a:endParaRPr kumimoji="1" lang="ja-JP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5EA70CD-951E-9FD2-DDA0-245E524BE32A}"/>
              </a:ext>
            </a:extLst>
          </p:cNvPr>
          <p:cNvSpPr txBox="1"/>
          <p:nvPr/>
        </p:nvSpPr>
        <p:spPr>
          <a:xfrm>
            <a:off x="2581493" y="7102329"/>
            <a:ext cx="3354175" cy="901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kumimoji="1" lang="ja-JP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「自分に合う」は、動いてみて</a:t>
            </a:r>
            <a:endParaRPr kumimoji="1" lang="en-US" altLang="ja-JP" sz="1600" b="1" dirty="0">
              <a:solidFill>
                <a:schemeClr val="tx1">
                  <a:lumMod val="95000"/>
                  <a:lumOff val="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200"/>
              </a:lnSpc>
            </a:pPr>
            <a:r>
              <a:rPr kumimoji="1" lang="ja-JP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初めてわかる。</a:t>
            </a:r>
            <a:endParaRPr kumimoji="1" lang="en-US" altLang="ja-JP" sz="1600" b="1" dirty="0">
              <a:solidFill>
                <a:schemeClr val="tx1">
                  <a:lumMod val="95000"/>
                  <a:lumOff val="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200"/>
              </a:lnSpc>
            </a:pPr>
            <a:r>
              <a:rPr kumimoji="1" lang="ja-JP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とりあえず</a:t>
            </a:r>
            <a:r>
              <a:rPr kumimoji="1" lang="ja-JP" altLang="en-US" sz="1600" b="1" dirty="0">
                <a:solidFill>
                  <a:srgbClr val="2B85A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軸を決めてみよう</a:t>
            </a:r>
            <a:r>
              <a:rPr kumimoji="1" lang="ja-JP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</a:t>
            </a:r>
            <a:endParaRPr kumimoji="1" lang="ja-JP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EBCAE32-16D0-0B61-E88F-23DB3E6DC269}"/>
              </a:ext>
            </a:extLst>
          </p:cNvPr>
          <p:cNvSpPr txBox="1"/>
          <p:nvPr/>
        </p:nvSpPr>
        <p:spPr>
          <a:xfrm>
            <a:off x="861844" y="3355899"/>
            <a:ext cx="5133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～企業が●●大学を選んで配信している特別な情報～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378F6E5-E219-DBAD-86D1-E1AC197DDFBA}"/>
              </a:ext>
            </a:extLst>
          </p:cNvPr>
          <p:cNvSpPr txBox="1"/>
          <p:nvPr/>
        </p:nvSpPr>
        <p:spPr>
          <a:xfrm>
            <a:off x="3271414" y="4101309"/>
            <a:ext cx="2143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大学を選んで</a:t>
            </a:r>
            <a:endParaRPr kumimoji="1" lang="en-US" altLang="ja-JP" sz="14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配信？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FCCBDE7-A31B-73A0-AFA6-7A56997BF101}"/>
              </a:ext>
            </a:extLst>
          </p:cNvPr>
          <p:cNvSpPr txBox="1"/>
          <p:nvPr/>
        </p:nvSpPr>
        <p:spPr>
          <a:xfrm>
            <a:off x="4337384" y="5470846"/>
            <a:ext cx="2143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どうやって</a:t>
            </a:r>
            <a:endParaRPr kumimoji="1" lang="en-US" altLang="ja-JP" sz="14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探す？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B90A497-438A-907F-4F12-865D2A1FE19A}"/>
              </a:ext>
            </a:extLst>
          </p:cNvPr>
          <p:cNvSpPr txBox="1"/>
          <p:nvPr/>
        </p:nvSpPr>
        <p:spPr>
          <a:xfrm>
            <a:off x="5165231" y="6815005"/>
            <a:ext cx="2143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自分に何が</a:t>
            </a:r>
            <a:endParaRPr kumimoji="1" lang="en-US" altLang="ja-JP" sz="14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合っている？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12B1245-C7DC-3D28-840D-32F086E95915}"/>
              </a:ext>
            </a:extLst>
          </p:cNvPr>
          <p:cNvSpPr txBox="1"/>
          <p:nvPr/>
        </p:nvSpPr>
        <p:spPr>
          <a:xfrm>
            <a:off x="756393" y="8705361"/>
            <a:ext cx="60552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キャリア相談の申し込みや実施方法は</a:t>
            </a:r>
            <a:r>
              <a:rPr kumimoji="1" lang="en-US" altLang="ja-JP" sz="11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【</a:t>
            </a:r>
            <a:r>
              <a:rPr kumimoji="1" lang="ja-JP" altLang="en-US" sz="11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キャリア支援サイト</a:t>
            </a:r>
            <a:r>
              <a:rPr kumimoji="1" lang="en-US" altLang="ja-JP" sz="11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】</a:t>
            </a:r>
            <a:r>
              <a:rPr kumimoji="1" lang="ja-JP" altLang="en-US" sz="11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をご覧ください。 </a:t>
            </a:r>
            <a:endParaRPr kumimoji="1" lang="en-US" altLang="ja-JP" sz="11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icrosoft GothicNeo" panose="020B0503020000020004" pitchFamily="34" charset="-127"/>
            </a:endParaRPr>
          </a:p>
        </p:txBody>
      </p:sp>
      <p:pic>
        <p:nvPicPr>
          <p:cNvPr id="30" name="図 29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D55D8586-D491-980B-4F4D-43EBA8E36E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555" y="9660687"/>
            <a:ext cx="573319" cy="573319"/>
          </a:xfrm>
          <a:prstGeom prst="rect">
            <a:avLst/>
          </a:prstGeom>
        </p:spPr>
      </p:pic>
      <p:sp>
        <p:nvSpPr>
          <p:cNvPr id="31" name="吹き出し: 円形 30">
            <a:extLst>
              <a:ext uri="{FF2B5EF4-FFF2-40B4-BE49-F238E27FC236}">
                <a16:creationId xmlns:a16="http://schemas.microsoft.com/office/drawing/2014/main" id="{19EB3BFC-D29E-D9AE-77C9-64D48507D302}"/>
              </a:ext>
            </a:extLst>
          </p:cNvPr>
          <p:cNvSpPr/>
          <p:nvPr/>
        </p:nvSpPr>
        <p:spPr>
          <a:xfrm>
            <a:off x="4413125" y="9153367"/>
            <a:ext cx="824638" cy="501496"/>
          </a:xfrm>
          <a:prstGeom prst="wedgeEllipseCallout">
            <a:avLst>
              <a:gd name="adj1" fmla="val 12551"/>
              <a:gd name="adj2" fmla="val 61520"/>
            </a:avLst>
          </a:prstGeom>
          <a:solidFill>
            <a:srgbClr val="FBFF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0A8F828-ED8C-EC84-1B0F-B35A5ED6E02A}"/>
              </a:ext>
            </a:extLst>
          </p:cNvPr>
          <p:cNvSpPr txBox="1"/>
          <p:nvPr/>
        </p:nvSpPr>
        <p:spPr>
          <a:xfrm>
            <a:off x="4344745" y="9210500"/>
            <a:ext cx="989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rgbClr val="4E342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専用アプリも</a:t>
            </a:r>
            <a:endParaRPr kumimoji="1" lang="en-US" altLang="ja-JP" sz="800" b="1" dirty="0">
              <a:solidFill>
                <a:srgbClr val="4E342E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icrosoft GothicNeo" panose="020B0503020000020004" pitchFamily="34" charset="-127"/>
            </a:endParaRPr>
          </a:p>
          <a:p>
            <a:pPr algn="ctr"/>
            <a:r>
              <a:rPr kumimoji="1" lang="ja-JP" altLang="en-US" sz="800" b="1" dirty="0">
                <a:solidFill>
                  <a:srgbClr val="4E342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利用できます！</a:t>
            </a:r>
          </a:p>
        </p:txBody>
      </p:sp>
      <p:pic>
        <p:nvPicPr>
          <p:cNvPr id="33" name="Google Shape;119;p15">
            <a:extLst>
              <a:ext uri="{FF2B5EF4-FFF2-40B4-BE49-F238E27FC236}">
                <a16:creationId xmlns:a16="http://schemas.microsoft.com/office/drawing/2014/main" id="{35646417-4845-EFF5-94FA-E0FD0636FBB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4850" y="9973122"/>
            <a:ext cx="712538" cy="218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120;p15">
            <a:extLst>
              <a:ext uri="{FF2B5EF4-FFF2-40B4-BE49-F238E27FC236}">
                <a16:creationId xmlns:a16="http://schemas.microsoft.com/office/drawing/2014/main" id="{D320BC44-396D-707E-DC04-67EE120F4AC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01681" y="9976935"/>
            <a:ext cx="712538" cy="218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35;p15">
            <a:extLst>
              <a:ext uri="{FF2B5EF4-FFF2-40B4-BE49-F238E27FC236}">
                <a16:creationId xmlns:a16="http://schemas.microsoft.com/office/drawing/2014/main" id="{F2050835-F6BD-9910-3F0C-5D4188B5163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87046" y="9177387"/>
            <a:ext cx="740385" cy="740385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6" name="Google Shape;136;p15">
            <a:extLst>
              <a:ext uri="{FF2B5EF4-FFF2-40B4-BE49-F238E27FC236}">
                <a16:creationId xmlns:a16="http://schemas.microsoft.com/office/drawing/2014/main" id="{0267E1E8-B038-E897-8E74-01BEA28B7E5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90278" y="9181620"/>
            <a:ext cx="740385" cy="740385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" name="Google Shape;320;p18">
            <a:extLst>
              <a:ext uri="{FF2B5EF4-FFF2-40B4-BE49-F238E27FC236}">
                <a16:creationId xmlns:a16="http://schemas.microsoft.com/office/drawing/2014/main" id="{A74C02B4-5D96-7D44-3858-19FEDCA3BC3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6246" t="5075" r="6229" b="5986"/>
          <a:stretch/>
        </p:blipFill>
        <p:spPr>
          <a:xfrm>
            <a:off x="3016939" y="9254631"/>
            <a:ext cx="906317" cy="920960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8" name="Google Shape;321;p18">
            <a:extLst>
              <a:ext uri="{FF2B5EF4-FFF2-40B4-BE49-F238E27FC236}">
                <a16:creationId xmlns:a16="http://schemas.microsoft.com/office/drawing/2014/main" id="{DC828E59-E348-EE9E-C0F3-0FC740197D19}"/>
              </a:ext>
            </a:extLst>
          </p:cNvPr>
          <p:cNvSpPr/>
          <p:nvPr/>
        </p:nvSpPr>
        <p:spPr>
          <a:xfrm>
            <a:off x="2984378" y="9544281"/>
            <a:ext cx="971439" cy="22992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0F8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0" i="0" u="none" strike="noStrike" cap="none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sym typeface="Arial"/>
              </a:rPr>
              <a:t>サンプル</a:t>
            </a:r>
            <a:endParaRPr sz="1200" b="0" i="0" u="none" strike="noStrike" cap="none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sym typeface="Arial"/>
            </a:endParaRP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F8728342-B726-5FC9-2CE2-A95069F3F703}"/>
              </a:ext>
            </a:extLst>
          </p:cNvPr>
          <p:cNvCxnSpPr>
            <a:cxnSpLocks/>
          </p:cNvCxnSpPr>
          <p:nvPr/>
        </p:nvCxnSpPr>
        <p:spPr>
          <a:xfrm>
            <a:off x="4232494" y="9125582"/>
            <a:ext cx="0" cy="1029396"/>
          </a:xfrm>
          <a:prstGeom prst="line">
            <a:avLst/>
          </a:prstGeom>
          <a:ln w="28575">
            <a:solidFill>
              <a:srgbClr val="4E342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CCDCA01-2808-5A92-EFCD-5BDCC2CBF683}"/>
              </a:ext>
            </a:extLst>
          </p:cNvPr>
          <p:cNvSpPr txBox="1"/>
          <p:nvPr/>
        </p:nvSpPr>
        <p:spPr>
          <a:xfrm>
            <a:off x="1384729" y="9280702"/>
            <a:ext cx="1522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2B85A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パソコン／スマホで</a:t>
            </a:r>
            <a:endParaRPr kumimoji="1" lang="en-US" altLang="ja-JP" sz="1200" b="1" dirty="0">
              <a:solidFill>
                <a:srgbClr val="2B85AF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b="1" dirty="0">
                <a:solidFill>
                  <a:srgbClr val="2B85A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簡単でアクセス！</a:t>
            </a:r>
            <a:endParaRPr kumimoji="1" lang="ja-JP" altLang="en-US" sz="1100" b="1" dirty="0">
              <a:solidFill>
                <a:srgbClr val="2B85AF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23AAB2EA-6F20-E4C6-C4A3-C4D42266AF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852" y="9254631"/>
            <a:ext cx="687826" cy="467400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5F2E0B7-53B6-7FE5-6303-9889C86BFB55}"/>
              </a:ext>
            </a:extLst>
          </p:cNvPr>
          <p:cNvSpPr txBox="1"/>
          <p:nvPr/>
        </p:nvSpPr>
        <p:spPr>
          <a:xfrm>
            <a:off x="672325" y="9863237"/>
            <a:ext cx="222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【</a:t>
            </a:r>
            <a:r>
              <a: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お問合せ先</a:t>
            </a:r>
            <a:r>
              <a:rPr kumimoji="1"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】</a:t>
            </a:r>
          </a:p>
          <a:p>
            <a:r>
              <a: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キャリアセンターまで　</a:t>
            </a:r>
            <a:r>
              <a:rPr kumimoji="1"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10</a:t>
            </a:r>
            <a:r>
              <a: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：</a:t>
            </a:r>
            <a:r>
              <a:rPr kumimoji="1"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00</a:t>
            </a:r>
            <a:r>
              <a: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～</a:t>
            </a:r>
            <a:r>
              <a:rPr kumimoji="1"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17</a:t>
            </a:r>
            <a:r>
              <a: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：</a:t>
            </a:r>
            <a:r>
              <a:rPr kumimoji="1"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icrosoft GothicNeo" panose="020B0503020000020004" pitchFamily="34" charset="-127"/>
              </a:rPr>
              <a:t>00</a:t>
            </a:r>
            <a:endParaRPr kumimoji="1" lang="ja-JP" altLang="en-US" sz="900" dirty="0">
              <a:latin typeface="BIZ UDPゴシック" panose="020B0400000000000000" pitchFamily="50" charset="-128"/>
              <a:ea typeface="BIZ UDPゴシック" panose="020B0400000000000000" pitchFamily="50" charset="-128"/>
              <a:cs typeface="Microsoft GothicNeo" panose="020B0503020000020004" pitchFamily="34" charset="-127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6EE49F6-4304-1A53-BAAC-FBE229FC3310}"/>
              </a:ext>
            </a:extLst>
          </p:cNvPr>
          <p:cNvSpPr txBox="1"/>
          <p:nvPr/>
        </p:nvSpPr>
        <p:spPr>
          <a:xfrm>
            <a:off x="3296652" y="10245205"/>
            <a:ext cx="3884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Apple</a:t>
            </a:r>
            <a:r>
              <a:rPr kumimoji="1" lang="ja-JP" altLang="en-US" sz="6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Apple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のロゴ、</a:t>
            </a: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App Store</a:t>
            </a:r>
            <a:r>
              <a:rPr kumimoji="1" lang="ja-JP" altLang="en-US" sz="6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iPod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のロゴ、</a:t>
            </a: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iTunes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は、米国および他国の</a:t>
            </a: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Apple Inc.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の登録商標です。</a:t>
            </a:r>
          </a:p>
          <a:p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Android</a:t>
            </a:r>
            <a:r>
              <a:rPr kumimoji="1" lang="ja-JP" altLang="en-US" sz="6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Android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ロゴ、</a:t>
            </a: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Google Play</a:t>
            </a:r>
            <a:r>
              <a:rPr kumimoji="1" lang="ja-JP" altLang="en-US" sz="6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Google Play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ロゴは、</a:t>
            </a:r>
            <a:r>
              <a: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Google LLC </a:t>
            </a:r>
            <a:r>
              <a: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の商標です。</a:t>
            </a:r>
          </a:p>
        </p:txBody>
      </p:sp>
    </p:spTree>
    <p:extLst>
      <p:ext uri="{BB962C8B-B14F-4D97-AF65-F5344CB8AC3E}">
        <p14:creationId xmlns:p14="http://schemas.microsoft.com/office/powerpoint/2010/main" val="2471302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1703</TotalTime>
  <Words>418</Words>
  <Application>Microsoft Office PowerPoint</Application>
  <PresentationFormat>ユーザー設定</PresentationFormat>
  <Paragraphs>52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BIZ UDPゴシック</vt:lpstr>
      <vt:lpstr>凸版文久見出しゴシック StdN EB</vt:lpstr>
      <vt:lpstr>游ゴシック</vt:lpstr>
      <vt:lpstr>Arial</vt:lpstr>
      <vt:lpstr>Calibri</vt:lpstr>
      <vt:lpstr>Calibri Light</vt:lpstr>
      <vt:lpstr>Office テーマ</vt:lpstr>
      <vt:lpstr>1_Office テーマ</vt:lpstr>
      <vt:lpstr>PowerPoint プレゼンテーション</vt:lpstr>
      <vt:lpstr>PowerPoint プレゼンテーション</vt:lpstr>
    </vt:vector>
  </TitlesOfParts>
  <Company>株式会社キャリタス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A4チラシ-夏のインターンシップ検索</dc:title>
  <dc:creator>キャリタスUC</dc:creator>
  <cp:revision>102</cp:revision>
  <cp:lastPrinted>2026-05-12T02:16:55Z</cp:lastPrinted>
  <dcterms:created xsi:type="dcterms:W3CDTF">2025-03-20T23:34:27Z</dcterms:created>
  <dcterms:modified xsi:type="dcterms:W3CDTF">2026-05-12T02:37:52Z</dcterms:modified>
</cp:coreProperties>
</file>