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261" r:id="rId3"/>
  </p:sldIdLst>
  <p:sldSz cx="7559675" cy="106918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342E"/>
    <a:srgbClr val="FCBFBA"/>
    <a:srgbClr val="F64637"/>
    <a:srgbClr val="C4A49C"/>
    <a:srgbClr val="FF0000"/>
    <a:srgbClr val="EFEBE9"/>
    <a:srgbClr val="FAF0E6"/>
    <a:srgbClr val="F5F5DC"/>
    <a:srgbClr val="7EADFD"/>
    <a:srgbClr val="77CD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26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94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CFF4E-D85D-4C89-B386-AAC2F87BA94A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7F1B7-32B7-4FD5-8C50-BF6F61E5A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480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0556D-8F13-4C86-9F6F-2FC47457CB20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5554D-FEA8-41F3-A2D6-DA4651540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564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E8BD6327-D105-4B98-21C7-30951FAAF0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90" y="495258"/>
            <a:ext cx="7180695" cy="4137227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ADAC442-BAD5-E43C-1C94-CC300C3AD94F}"/>
              </a:ext>
            </a:extLst>
          </p:cNvPr>
          <p:cNvGrpSpPr/>
          <p:nvPr userDrawn="1"/>
        </p:nvGrpSpPr>
        <p:grpSpPr>
          <a:xfrm rot="16200000">
            <a:off x="524441" y="1759748"/>
            <a:ext cx="6502400" cy="6502400"/>
            <a:chOff x="-7416327" y="2064657"/>
            <a:chExt cx="6502400" cy="6502400"/>
          </a:xfrm>
        </p:grpSpPr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7D2A40AF-3221-A37F-6BF2-294913D5DDE0}"/>
                </a:ext>
              </a:extLst>
            </p:cNvPr>
            <p:cNvSpPr/>
            <p:nvPr/>
          </p:nvSpPr>
          <p:spPr>
            <a:xfrm>
              <a:off x="-7416327" y="2064657"/>
              <a:ext cx="6502400" cy="650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42DAB534-3E3A-59F5-6340-DF7086639213}"/>
                </a:ext>
              </a:extLst>
            </p:cNvPr>
            <p:cNvSpPr/>
            <p:nvPr/>
          </p:nvSpPr>
          <p:spPr>
            <a:xfrm>
              <a:off x="-7245785" y="2235199"/>
              <a:ext cx="6161316" cy="6161316"/>
            </a:xfrm>
            <a:prstGeom prst="ellipse">
              <a:avLst/>
            </a:prstGeom>
            <a:ln w="38100" cmpd="sng">
              <a:solidFill>
                <a:srgbClr val="4E342E"/>
              </a:solidFill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F130E40-3C2B-9001-1702-17327000AB8C}"/>
              </a:ext>
            </a:extLst>
          </p:cNvPr>
          <p:cNvSpPr/>
          <p:nvPr userDrawn="1"/>
        </p:nvSpPr>
        <p:spPr>
          <a:xfrm>
            <a:off x="-4196" y="5275075"/>
            <a:ext cx="7568066" cy="3382452"/>
          </a:xfrm>
          <a:prstGeom prst="rect">
            <a:avLst/>
          </a:prstGeom>
          <a:solidFill>
            <a:srgbClr val="FAF0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C03C89ED-E8B3-30ED-73DA-348CBACB8D13}"/>
              </a:ext>
            </a:extLst>
          </p:cNvPr>
          <p:cNvSpPr/>
          <p:nvPr userDrawn="1"/>
        </p:nvSpPr>
        <p:spPr>
          <a:xfrm>
            <a:off x="500123" y="5504341"/>
            <a:ext cx="2467526" cy="888273"/>
          </a:xfrm>
          <a:prstGeom prst="wedgeRoundRectCallout">
            <a:avLst>
              <a:gd name="adj1" fmla="val 55493"/>
              <a:gd name="adj2" fmla="val -16876"/>
              <a:gd name="adj3" fmla="val 16667"/>
            </a:avLst>
          </a:prstGeom>
          <a:solidFill>
            <a:srgbClr val="C4A49C"/>
          </a:solidFill>
          <a:ln w="28575"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E6D9B20E-E750-5ACF-DED3-2D1E1235425E}"/>
              </a:ext>
            </a:extLst>
          </p:cNvPr>
          <p:cNvSpPr/>
          <p:nvPr userDrawn="1"/>
        </p:nvSpPr>
        <p:spPr>
          <a:xfrm>
            <a:off x="428642" y="5417182"/>
            <a:ext cx="2467526" cy="888273"/>
          </a:xfrm>
          <a:prstGeom prst="wedgeRoundRectCallout">
            <a:avLst>
              <a:gd name="adj1" fmla="val 55493"/>
              <a:gd name="adj2" fmla="val -16876"/>
              <a:gd name="adj3" fmla="val 16667"/>
            </a:avLst>
          </a:prstGeom>
          <a:solidFill>
            <a:schemeClr val="bg1"/>
          </a:solidFill>
          <a:ln w="28575">
            <a:solidFill>
              <a:srgbClr val="4E342E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DAECE08D-9516-0B58-8A6B-FCD73BC577E6}"/>
              </a:ext>
            </a:extLst>
          </p:cNvPr>
          <p:cNvSpPr/>
          <p:nvPr userDrawn="1"/>
        </p:nvSpPr>
        <p:spPr>
          <a:xfrm>
            <a:off x="500123" y="6593977"/>
            <a:ext cx="2467526" cy="888273"/>
          </a:xfrm>
          <a:prstGeom prst="wedgeRoundRectCallout">
            <a:avLst>
              <a:gd name="adj1" fmla="val 55493"/>
              <a:gd name="adj2" fmla="val -16876"/>
              <a:gd name="adj3" fmla="val 16667"/>
            </a:avLst>
          </a:prstGeom>
          <a:solidFill>
            <a:srgbClr val="C4A49C"/>
          </a:solidFill>
          <a:ln w="28575"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CB13D7C8-7BCC-73B2-55FF-FD8320FFF740}"/>
              </a:ext>
            </a:extLst>
          </p:cNvPr>
          <p:cNvSpPr/>
          <p:nvPr userDrawn="1"/>
        </p:nvSpPr>
        <p:spPr>
          <a:xfrm>
            <a:off x="428642" y="6506818"/>
            <a:ext cx="2467526" cy="888273"/>
          </a:xfrm>
          <a:prstGeom prst="wedgeRoundRectCallout">
            <a:avLst>
              <a:gd name="adj1" fmla="val 55493"/>
              <a:gd name="adj2" fmla="val -16876"/>
              <a:gd name="adj3" fmla="val 16667"/>
            </a:avLst>
          </a:prstGeom>
          <a:solidFill>
            <a:schemeClr val="bg1"/>
          </a:solidFill>
          <a:ln w="28575">
            <a:solidFill>
              <a:srgbClr val="4E342E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DDD95201-3DFA-4A26-E85D-A4B947C4A919}"/>
              </a:ext>
            </a:extLst>
          </p:cNvPr>
          <p:cNvSpPr/>
          <p:nvPr userDrawn="1"/>
        </p:nvSpPr>
        <p:spPr>
          <a:xfrm>
            <a:off x="500123" y="7685689"/>
            <a:ext cx="2467526" cy="888273"/>
          </a:xfrm>
          <a:prstGeom prst="wedgeRoundRectCallout">
            <a:avLst>
              <a:gd name="adj1" fmla="val 55493"/>
              <a:gd name="adj2" fmla="val -16876"/>
              <a:gd name="adj3" fmla="val 16667"/>
            </a:avLst>
          </a:prstGeom>
          <a:solidFill>
            <a:srgbClr val="C4A49C"/>
          </a:solidFill>
          <a:ln w="28575"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E23E0C9D-30E9-C569-7367-57A31F95CC51}"/>
              </a:ext>
            </a:extLst>
          </p:cNvPr>
          <p:cNvSpPr/>
          <p:nvPr userDrawn="1"/>
        </p:nvSpPr>
        <p:spPr>
          <a:xfrm>
            <a:off x="428642" y="7598530"/>
            <a:ext cx="2467526" cy="888273"/>
          </a:xfrm>
          <a:prstGeom prst="wedgeRoundRectCallout">
            <a:avLst>
              <a:gd name="adj1" fmla="val 55493"/>
              <a:gd name="adj2" fmla="val -16876"/>
              <a:gd name="adj3" fmla="val 16667"/>
            </a:avLst>
          </a:prstGeom>
          <a:solidFill>
            <a:schemeClr val="bg1"/>
          </a:solidFill>
          <a:ln w="28575">
            <a:solidFill>
              <a:srgbClr val="4E342E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DA7F6861-17CB-E94A-A319-8602B8A953B4}"/>
              </a:ext>
            </a:extLst>
          </p:cNvPr>
          <p:cNvSpPr/>
          <p:nvPr userDrawn="1"/>
        </p:nvSpPr>
        <p:spPr>
          <a:xfrm>
            <a:off x="532831" y="8712627"/>
            <a:ext cx="6502402" cy="347683"/>
          </a:xfrm>
          <a:prstGeom prst="roundRect">
            <a:avLst>
              <a:gd name="adj" fmla="val 50000"/>
            </a:avLst>
          </a:prstGeom>
          <a:solidFill>
            <a:srgbClr val="F64637"/>
          </a:solidFill>
          <a:ln>
            <a:solidFill>
              <a:srgbClr val="E2393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4" name="図 13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E64F0FE1-42F2-CD7E-E37D-56A4512995C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068" y="2329931"/>
            <a:ext cx="5001539" cy="2466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88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5692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327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7151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530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952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53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26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0739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06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930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7A02-1D49-49FD-81EB-FF3C25A83976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581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47A02-1D49-49FD-81EB-FF3C25A83976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749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0BC5F18A-BAC4-FA3B-61AF-B710C477AD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51418" y="4170680"/>
            <a:ext cx="4256839" cy="6020692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FE710AA-33EA-9F9C-D34C-D72E718421C0}"/>
              </a:ext>
            </a:extLst>
          </p:cNvPr>
          <p:cNvSpPr/>
          <p:nvPr/>
        </p:nvSpPr>
        <p:spPr>
          <a:xfrm>
            <a:off x="1651418" y="4169524"/>
            <a:ext cx="2264090" cy="399741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E9E18FF-95AA-6EAE-E7D3-1C7C0D48A392}"/>
              </a:ext>
            </a:extLst>
          </p:cNvPr>
          <p:cNvSpPr txBox="1"/>
          <p:nvPr/>
        </p:nvSpPr>
        <p:spPr>
          <a:xfrm>
            <a:off x="1047396" y="4107784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CAE3EA3-04CA-69E3-F8F2-CC25C00FB653}"/>
              </a:ext>
            </a:extLst>
          </p:cNvPr>
          <p:cNvSpPr txBox="1"/>
          <p:nvPr/>
        </p:nvSpPr>
        <p:spPr>
          <a:xfrm>
            <a:off x="-1" y="634202"/>
            <a:ext cx="7559676" cy="32981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360000" rtlCol="0" anchor="ctr">
            <a:noAutofit/>
          </a:bodyPr>
          <a:lstStyle/>
          <a:p>
            <a:pPr>
              <a:lnSpc>
                <a:spcPts val="1800"/>
              </a:lnSpc>
            </a:pPr>
            <a:r>
              <a:rPr kumimoji="1"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変更できる箇所</a:t>
            </a:r>
            <a:r>
              <a:rPr kumimoji="1"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ts val="1800"/>
              </a:lnSpc>
            </a:pP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kumimoji="1"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名称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：学校名・学校で設定したキャリタス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のサイト名に変更してください。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</a:t>
            </a:r>
            <a:r>
              <a:rPr kumimoji="1"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ロゴ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：学校ロゴを追加できます。不要な場合は削除してください。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</a:t>
            </a:r>
            <a:r>
              <a:rPr kumimoji="1"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リード文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：任意のリード文に変更可能です。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</a:t>
            </a:r>
            <a:r>
              <a:rPr kumimoji="1"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コンテンツ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：任意のタイトル・本文に変更可能です。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</a:t>
            </a:r>
            <a:r>
              <a:rPr kumimoji="1"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サイト名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：学校で設定したキャリタス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のサイト名に変更してください。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⑥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-01</a:t>
            </a:r>
            <a:r>
              <a:rPr kumimoji="1"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フリー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：学生画面へのログイン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QR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コードに差し替えてください。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（ない場合は、フリースペースとして自由にお使いください）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⑥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-02</a:t>
            </a:r>
            <a:r>
              <a:rPr kumimoji="1"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フリー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：キャリタス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アプリへの誘導をする場合は、このままご利用ください。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（アプリへの誘導が不要な場合は、フリースペースとして自由にお使いください）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en-US" altLang="ja-JP" sz="13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3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そのほかの箇所は変更できませんので、そのまま印刷してください。</a:t>
            </a:r>
            <a:endParaRPr kumimoji="1" lang="en-US" altLang="ja-JP" sz="13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B5832EE-5912-67AD-E846-BE2BA79AB399}"/>
              </a:ext>
            </a:extLst>
          </p:cNvPr>
          <p:cNvSpPr/>
          <p:nvPr/>
        </p:nvSpPr>
        <p:spPr>
          <a:xfrm>
            <a:off x="-1" y="1"/>
            <a:ext cx="7559675" cy="72128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次ページのチラシを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A4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サイズでプリントアウトして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学生に配布してください。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BB603649-C6F1-17FA-28CD-EABD053913D4}"/>
              </a:ext>
            </a:extLst>
          </p:cNvPr>
          <p:cNvSpPr/>
          <p:nvPr/>
        </p:nvSpPr>
        <p:spPr>
          <a:xfrm>
            <a:off x="6398530" y="9503443"/>
            <a:ext cx="914400" cy="1009931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75A469B-65F1-349F-98E7-486995766CF0}"/>
              </a:ext>
            </a:extLst>
          </p:cNvPr>
          <p:cNvSpPr/>
          <p:nvPr/>
        </p:nvSpPr>
        <p:spPr>
          <a:xfrm>
            <a:off x="4579814" y="4169524"/>
            <a:ext cx="1328443" cy="399741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E94CFD9-1E30-5379-4114-21F0F1405FF4}"/>
              </a:ext>
            </a:extLst>
          </p:cNvPr>
          <p:cNvSpPr txBox="1"/>
          <p:nvPr/>
        </p:nvSpPr>
        <p:spPr>
          <a:xfrm>
            <a:off x="5968540" y="4107784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71555C9-65B8-3BFC-A68C-A1C0CB9E6741}"/>
              </a:ext>
            </a:extLst>
          </p:cNvPr>
          <p:cNvSpPr/>
          <p:nvPr/>
        </p:nvSpPr>
        <p:spPr>
          <a:xfrm>
            <a:off x="2647792" y="6686078"/>
            <a:ext cx="2264090" cy="399741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A87CEA6-758A-D949-F154-8CEBBB7A8D48}"/>
              </a:ext>
            </a:extLst>
          </p:cNvPr>
          <p:cNvSpPr txBox="1"/>
          <p:nvPr/>
        </p:nvSpPr>
        <p:spPr>
          <a:xfrm>
            <a:off x="2104053" y="6657806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③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C594ECB-141B-B3A3-14E3-EFD86864726A}"/>
              </a:ext>
            </a:extLst>
          </p:cNvPr>
          <p:cNvSpPr/>
          <p:nvPr/>
        </p:nvSpPr>
        <p:spPr>
          <a:xfrm>
            <a:off x="1766277" y="7209298"/>
            <a:ext cx="3946769" cy="1806920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252F078-7D7B-DCB3-DD9B-0469220D011E}"/>
              </a:ext>
            </a:extLst>
          </p:cNvPr>
          <p:cNvSpPr txBox="1"/>
          <p:nvPr/>
        </p:nvSpPr>
        <p:spPr>
          <a:xfrm>
            <a:off x="1047396" y="7851148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7DFE3CBA-86F4-0312-85C9-CB804C1C9558}"/>
              </a:ext>
            </a:extLst>
          </p:cNvPr>
          <p:cNvSpPr/>
          <p:nvPr/>
        </p:nvSpPr>
        <p:spPr>
          <a:xfrm>
            <a:off x="1766277" y="9044489"/>
            <a:ext cx="3946769" cy="253349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6040830-F960-8C3A-FC70-03045A116D77}"/>
              </a:ext>
            </a:extLst>
          </p:cNvPr>
          <p:cNvSpPr txBox="1"/>
          <p:nvPr/>
        </p:nvSpPr>
        <p:spPr>
          <a:xfrm>
            <a:off x="1047396" y="8909553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AAA998B-3CDE-A7F3-6332-D2121316C92C}"/>
              </a:ext>
            </a:extLst>
          </p:cNvPr>
          <p:cNvSpPr/>
          <p:nvPr/>
        </p:nvSpPr>
        <p:spPr>
          <a:xfrm>
            <a:off x="1766278" y="9364581"/>
            <a:ext cx="2232194" cy="780389"/>
          </a:xfrm>
          <a:prstGeom prst="rect">
            <a:avLst/>
          </a:prstGeom>
          <a:noFill/>
          <a:ln w="28575">
            <a:solidFill>
              <a:schemeClr val="accent5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6D5CBF13-8942-604E-C6CE-86635B5BF5F6}"/>
              </a:ext>
            </a:extLst>
          </p:cNvPr>
          <p:cNvSpPr/>
          <p:nvPr/>
        </p:nvSpPr>
        <p:spPr>
          <a:xfrm>
            <a:off x="3998472" y="9364581"/>
            <a:ext cx="1714574" cy="780389"/>
          </a:xfrm>
          <a:prstGeom prst="rect">
            <a:avLst/>
          </a:prstGeom>
          <a:noFill/>
          <a:ln w="28575">
            <a:solidFill>
              <a:schemeClr val="accent5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C054AA8-0FAD-D809-7398-5B8AA3D0A267}"/>
              </a:ext>
            </a:extLst>
          </p:cNvPr>
          <p:cNvSpPr txBox="1"/>
          <p:nvPr/>
        </p:nvSpPr>
        <p:spPr>
          <a:xfrm>
            <a:off x="326178" y="9570109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rgbClr val="0070C0"/>
                </a:solidFill>
              </a:rPr>
              <a:t>⑥</a:t>
            </a:r>
            <a:r>
              <a:rPr kumimoji="1" lang="en-US" altLang="ja-JP" b="1" dirty="0">
                <a:solidFill>
                  <a:srgbClr val="0070C0"/>
                </a:solidFill>
              </a:rPr>
              <a:t>-01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672D628-8224-9043-2D01-034FA60E526F}"/>
              </a:ext>
            </a:extLst>
          </p:cNvPr>
          <p:cNvSpPr txBox="1"/>
          <p:nvPr/>
        </p:nvSpPr>
        <p:spPr>
          <a:xfrm>
            <a:off x="6341489" y="7666482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rgbClr val="0070C0"/>
                </a:solidFill>
              </a:rPr>
              <a:t>⑥</a:t>
            </a:r>
            <a:r>
              <a:rPr kumimoji="1" lang="en-US" altLang="ja-JP" b="1" dirty="0">
                <a:solidFill>
                  <a:srgbClr val="0070C0"/>
                </a:solidFill>
              </a:rPr>
              <a:t>-02</a:t>
            </a:r>
          </a:p>
        </p:txBody>
      </p: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71F52DFE-B1CF-D984-37B3-ECBDC53421BA}"/>
              </a:ext>
            </a:extLst>
          </p:cNvPr>
          <p:cNvCxnSpPr>
            <a:cxnSpLocks/>
            <a:stCxn id="26" idx="1"/>
            <a:endCxn id="28" idx="3"/>
          </p:cNvCxnSpPr>
          <p:nvPr/>
        </p:nvCxnSpPr>
        <p:spPr>
          <a:xfrm flipH="1" flipV="1">
            <a:off x="1046247" y="9754775"/>
            <a:ext cx="720031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7F53344F-ACEA-C900-E8F9-80E055FFD5FA}"/>
              </a:ext>
            </a:extLst>
          </p:cNvPr>
          <p:cNvCxnSpPr>
            <a:cxnSpLocks/>
            <a:stCxn id="27" idx="3"/>
            <a:endCxn id="31" idx="1"/>
          </p:cNvCxnSpPr>
          <p:nvPr/>
        </p:nvCxnSpPr>
        <p:spPr>
          <a:xfrm flipV="1">
            <a:off x="5713046" y="7851148"/>
            <a:ext cx="628443" cy="190362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876D7DF9-0931-FDAB-2FC0-CFCC9D10B163}"/>
              </a:ext>
            </a:extLst>
          </p:cNvPr>
          <p:cNvSpPr/>
          <p:nvPr/>
        </p:nvSpPr>
        <p:spPr>
          <a:xfrm>
            <a:off x="6457651" y="7991292"/>
            <a:ext cx="914400" cy="8128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/>
              <a:t>※</a:t>
            </a:r>
            <a:r>
              <a:rPr kumimoji="1" lang="ja-JP" altLang="en-US" sz="800" dirty="0"/>
              <a:t>アプリへの誘導を掲載する際は、注釈まで必ず入れるようにしてください。</a:t>
            </a:r>
          </a:p>
        </p:txBody>
      </p:sp>
      <p:sp>
        <p:nvSpPr>
          <p:cNvPr id="47" name="左大かっこ 46">
            <a:extLst>
              <a:ext uri="{FF2B5EF4-FFF2-40B4-BE49-F238E27FC236}">
                <a16:creationId xmlns:a16="http://schemas.microsoft.com/office/drawing/2014/main" id="{B605B743-AA8F-98FC-3EDB-A2032C4F7D18}"/>
              </a:ext>
            </a:extLst>
          </p:cNvPr>
          <p:cNvSpPr/>
          <p:nvPr/>
        </p:nvSpPr>
        <p:spPr>
          <a:xfrm rot="16200000">
            <a:off x="3723879" y="8198364"/>
            <a:ext cx="111918" cy="4198776"/>
          </a:xfrm>
          <a:prstGeom prst="leftBracket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F06C2D6E-E8EF-42C1-1939-F247B075AEEB}"/>
              </a:ext>
            </a:extLst>
          </p:cNvPr>
          <p:cNvSpPr txBox="1"/>
          <p:nvPr/>
        </p:nvSpPr>
        <p:spPr>
          <a:xfrm>
            <a:off x="1650064" y="10386416"/>
            <a:ext cx="425683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b="1" dirty="0">
                <a:solidFill>
                  <a:schemeClr val="bg2">
                    <a:lumMod val="25000"/>
                  </a:schemeClr>
                </a:solidFill>
              </a:rPr>
              <a:t>⑥</a:t>
            </a:r>
            <a:r>
              <a:rPr kumimoji="1" lang="en-US" altLang="ja-JP" sz="1000" b="1" dirty="0">
                <a:solidFill>
                  <a:schemeClr val="bg2">
                    <a:lumMod val="25000"/>
                  </a:schemeClr>
                </a:solidFill>
              </a:rPr>
              <a:t>-01</a:t>
            </a:r>
            <a:r>
              <a:rPr kumimoji="1" lang="ja-JP" altLang="en-US" sz="1000" b="1" dirty="0">
                <a:solidFill>
                  <a:schemeClr val="bg2">
                    <a:lumMod val="25000"/>
                  </a:schemeClr>
                </a:solidFill>
              </a:rPr>
              <a:t>、⑥</a:t>
            </a:r>
            <a:r>
              <a:rPr kumimoji="1" lang="en-US" altLang="ja-JP" sz="1000" b="1" dirty="0">
                <a:solidFill>
                  <a:schemeClr val="bg2">
                    <a:lumMod val="25000"/>
                  </a:schemeClr>
                </a:solidFill>
              </a:rPr>
              <a:t>-02</a:t>
            </a:r>
            <a:r>
              <a:rPr kumimoji="1" lang="ja-JP" altLang="en-US" sz="1000" b="1" dirty="0">
                <a:solidFill>
                  <a:schemeClr val="bg2">
                    <a:lumMod val="25000"/>
                  </a:schemeClr>
                </a:solidFill>
              </a:rPr>
              <a:t>はフリーエリアとして、任意で変更いただけます</a:t>
            </a:r>
          </a:p>
        </p:txBody>
      </p:sp>
    </p:spTree>
    <p:extLst>
      <p:ext uri="{BB962C8B-B14F-4D97-AF65-F5344CB8AC3E}">
        <p14:creationId xmlns:p14="http://schemas.microsoft.com/office/powerpoint/2010/main" val="3505294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D5BB2-270D-1152-7DA9-30D52E6FC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図 2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23F2D744-4CDF-5B07-3D3F-E92F5BCA4A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90" y="495258"/>
            <a:ext cx="7180695" cy="4137227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33BFA26-4F14-62E7-3E74-D2ECD7452D4B}"/>
              </a:ext>
            </a:extLst>
          </p:cNvPr>
          <p:cNvGrpSpPr/>
          <p:nvPr/>
        </p:nvGrpSpPr>
        <p:grpSpPr>
          <a:xfrm rot="16200000">
            <a:off x="524441" y="1759748"/>
            <a:ext cx="6502400" cy="6502400"/>
            <a:chOff x="-7416327" y="2064657"/>
            <a:chExt cx="6502400" cy="6502400"/>
          </a:xfrm>
        </p:grpSpPr>
        <p:sp>
          <p:nvSpPr>
            <p:cNvPr id="17" name="楕円 16">
              <a:extLst>
                <a:ext uri="{FF2B5EF4-FFF2-40B4-BE49-F238E27FC236}">
                  <a16:creationId xmlns:a16="http://schemas.microsoft.com/office/drawing/2014/main" id="{C937054B-F38F-98BF-4F65-7023DB7DC45B}"/>
                </a:ext>
              </a:extLst>
            </p:cNvPr>
            <p:cNvSpPr/>
            <p:nvPr/>
          </p:nvSpPr>
          <p:spPr>
            <a:xfrm>
              <a:off x="-7416327" y="2064657"/>
              <a:ext cx="6502400" cy="650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" name="楕円 1">
              <a:extLst>
                <a:ext uri="{FF2B5EF4-FFF2-40B4-BE49-F238E27FC236}">
                  <a16:creationId xmlns:a16="http://schemas.microsoft.com/office/drawing/2014/main" id="{6BC337E6-0D29-AFBE-E179-756D4C92E5B4}"/>
                </a:ext>
              </a:extLst>
            </p:cNvPr>
            <p:cNvSpPr/>
            <p:nvPr/>
          </p:nvSpPr>
          <p:spPr>
            <a:xfrm>
              <a:off x="-7245785" y="2235199"/>
              <a:ext cx="6161316" cy="6161316"/>
            </a:xfrm>
            <a:prstGeom prst="ellipse">
              <a:avLst/>
            </a:prstGeom>
            <a:ln w="38100" cmpd="sng">
              <a:solidFill>
                <a:srgbClr val="4E342E"/>
              </a:solidFill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44A10D9-9994-632A-E7A3-8DA336C9951D}"/>
              </a:ext>
            </a:extLst>
          </p:cNvPr>
          <p:cNvSpPr/>
          <p:nvPr/>
        </p:nvSpPr>
        <p:spPr>
          <a:xfrm>
            <a:off x="-4196" y="5275075"/>
            <a:ext cx="7568066" cy="3382452"/>
          </a:xfrm>
          <a:prstGeom prst="rect">
            <a:avLst/>
          </a:prstGeom>
          <a:solidFill>
            <a:srgbClr val="FAF0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7F65CA8E-7B2C-C946-D71B-326F52F3AD19}"/>
              </a:ext>
            </a:extLst>
          </p:cNvPr>
          <p:cNvSpPr/>
          <p:nvPr/>
        </p:nvSpPr>
        <p:spPr>
          <a:xfrm>
            <a:off x="500123" y="5504341"/>
            <a:ext cx="2467526" cy="888273"/>
          </a:xfrm>
          <a:prstGeom prst="wedgeRoundRectCallout">
            <a:avLst>
              <a:gd name="adj1" fmla="val 55493"/>
              <a:gd name="adj2" fmla="val -16876"/>
              <a:gd name="adj3" fmla="val 16667"/>
            </a:avLst>
          </a:prstGeom>
          <a:solidFill>
            <a:srgbClr val="C4A49C"/>
          </a:solidFill>
          <a:ln w="28575"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吹き出し: 角を丸めた四角形 24">
            <a:extLst>
              <a:ext uri="{FF2B5EF4-FFF2-40B4-BE49-F238E27FC236}">
                <a16:creationId xmlns:a16="http://schemas.microsoft.com/office/drawing/2014/main" id="{22CD1420-87CA-8B97-FBF4-9884434CE507}"/>
              </a:ext>
            </a:extLst>
          </p:cNvPr>
          <p:cNvSpPr/>
          <p:nvPr/>
        </p:nvSpPr>
        <p:spPr>
          <a:xfrm>
            <a:off x="428642" y="5417182"/>
            <a:ext cx="2467526" cy="888273"/>
          </a:xfrm>
          <a:prstGeom prst="wedgeRoundRectCallout">
            <a:avLst>
              <a:gd name="adj1" fmla="val 55493"/>
              <a:gd name="adj2" fmla="val -16876"/>
              <a:gd name="adj3" fmla="val 16667"/>
            </a:avLst>
          </a:prstGeom>
          <a:solidFill>
            <a:schemeClr val="bg1"/>
          </a:solidFill>
          <a:ln w="28575">
            <a:solidFill>
              <a:srgbClr val="4E342E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190F0E4A-1799-0AD6-C443-8737CB8E7235}"/>
              </a:ext>
            </a:extLst>
          </p:cNvPr>
          <p:cNvSpPr/>
          <p:nvPr/>
        </p:nvSpPr>
        <p:spPr>
          <a:xfrm>
            <a:off x="500123" y="6593977"/>
            <a:ext cx="2467526" cy="888273"/>
          </a:xfrm>
          <a:prstGeom prst="wedgeRoundRectCallout">
            <a:avLst>
              <a:gd name="adj1" fmla="val 55493"/>
              <a:gd name="adj2" fmla="val -16876"/>
              <a:gd name="adj3" fmla="val 16667"/>
            </a:avLst>
          </a:prstGeom>
          <a:solidFill>
            <a:srgbClr val="C4A49C"/>
          </a:solidFill>
          <a:ln w="28575"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47496D66-9F75-8277-280B-0C08D60AD956}"/>
              </a:ext>
            </a:extLst>
          </p:cNvPr>
          <p:cNvSpPr/>
          <p:nvPr/>
        </p:nvSpPr>
        <p:spPr>
          <a:xfrm>
            <a:off x="428642" y="6506818"/>
            <a:ext cx="2467526" cy="888273"/>
          </a:xfrm>
          <a:prstGeom prst="wedgeRoundRectCallout">
            <a:avLst>
              <a:gd name="adj1" fmla="val 55493"/>
              <a:gd name="adj2" fmla="val -16876"/>
              <a:gd name="adj3" fmla="val 16667"/>
            </a:avLst>
          </a:prstGeom>
          <a:solidFill>
            <a:schemeClr val="bg1"/>
          </a:solidFill>
          <a:ln w="28575">
            <a:solidFill>
              <a:srgbClr val="4E342E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607BE54B-76CB-C34E-421D-598213EBFAC7}"/>
              </a:ext>
            </a:extLst>
          </p:cNvPr>
          <p:cNvSpPr/>
          <p:nvPr/>
        </p:nvSpPr>
        <p:spPr>
          <a:xfrm>
            <a:off x="500123" y="7685689"/>
            <a:ext cx="2467526" cy="888273"/>
          </a:xfrm>
          <a:prstGeom prst="wedgeRoundRectCallout">
            <a:avLst>
              <a:gd name="adj1" fmla="val 55493"/>
              <a:gd name="adj2" fmla="val -16876"/>
              <a:gd name="adj3" fmla="val 16667"/>
            </a:avLst>
          </a:prstGeom>
          <a:solidFill>
            <a:srgbClr val="C4A49C"/>
          </a:solidFill>
          <a:ln w="28575"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E446A171-A0CF-1966-C56F-BD56E273503A}"/>
              </a:ext>
            </a:extLst>
          </p:cNvPr>
          <p:cNvSpPr/>
          <p:nvPr/>
        </p:nvSpPr>
        <p:spPr>
          <a:xfrm>
            <a:off x="428642" y="7598530"/>
            <a:ext cx="2467526" cy="888273"/>
          </a:xfrm>
          <a:prstGeom prst="wedgeRoundRectCallout">
            <a:avLst>
              <a:gd name="adj1" fmla="val 55493"/>
              <a:gd name="adj2" fmla="val -16876"/>
              <a:gd name="adj3" fmla="val 16667"/>
            </a:avLst>
          </a:prstGeom>
          <a:solidFill>
            <a:schemeClr val="bg1"/>
          </a:solidFill>
          <a:ln w="28575">
            <a:solidFill>
              <a:srgbClr val="4E342E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16040292-B71E-E525-A682-52A24D9875EB}"/>
              </a:ext>
            </a:extLst>
          </p:cNvPr>
          <p:cNvSpPr/>
          <p:nvPr/>
        </p:nvSpPr>
        <p:spPr>
          <a:xfrm>
            <a:off x="532831" y="8712627"/>
            <a:ext cx="6502402" cy="347683"/>
          </a:xfrm>
          <a:prstGeom prst="roundRect">
            <a:avLst>
              <a:gd name="adj" fmla="val 50000"/>
            </a:avLst>
          </a:prstGeom>
          <a:solidFill>
            <a:srgbClr val="F64637"/>
          </a:solidFill>
          <a:ln>
            <a:solidFill>
              <a:srgbClr val="E2393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7" name="図 26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C662E13D-0970-53CF-D7D0-63C7BA2DE8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068" y="2329931"/>
            <a:ext cx="5001539" cy="2466133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10F9B6-E9DA-A489-819B-D6A2C7C32BD5}"/>
              </a:ext>
            </a:extLst>
          </p:cNvPr>
          <p:cNvSpPr txBox="1"/>
          <p:nvPr/>
        </p:nvSpPr>
        <p:spPr>
          <a:xfrm>
            <a:off x="428642" y="5568931"/>
            <a:ext cx="2508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rgbClr val="4E342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就活って、</a:t>
            </a:r>
            <a:endParaRPr kumimoji="1" lang="en-US" altLang="ja-JP" sz="1600" b="1" dirty="0">
              <a:solidFill>
                <a:srgbClr val="4E342E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rgbClr val="4E342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今から何ができるの？</a:t>
            </a:r>
            <a:endParaRPr kumimoji="1" lang="ja-JP" altLang="en-US" sz="1400" b="1" dirty="0">
              <a:solidFill>
                <a:srgbClr val="4E342E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2FCD707-EAB7-27E1-EB0F-C2C8EC5BF558}"/>
              </a:ext>
            </a:extLst>
          </p:cNvPr>
          <p:cNvSpPr txBox="1"/>
          <p:nvPr/>
        </p:nvSpPr>
        <p:spPr>
          <a:xfrm>
            <a:off x="3124766" y="5551682"/>
            <a:ext cx="4055930" cy="619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kumimoji="1" lang="ja-JP" altLang="en-US" b="1" dirty="0">
                <a:solidFill>
                  <a:srgbClr val="4E342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ふんわりと就活をイメージし始めたら、</a:t>
            </a:r>
            <a:endParaRPr kumimoji="1" lang="en-US" altLang="ja-JP" b="1" dirty="0">
              <a:solidFill>
                <a:srgbClr val="4E342E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とりあえず気軽に相談！</a:t>
            </a:r>
            <a:endParaRPr kumimoji="1" lang="ja-JP" altLang="en-US" sz="16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B3BD07D-D0B8-B111-9618-94096BB57E86}"/>
              </a:ext>
            </a:extLst>
          </p:cNvPr>
          <p:cNvSpPr txBox="1"/>
          <p:nvPr/>
        </p:nvSpPr>
        <p:spPr>
          <a:xfrm>
            <a:off x="428642" y="6658567"/>
            <a:ext cx="2508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rgbClr val="4E342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大学生活、どう過ごすのがおすすめ？</a:t>
            </a:r>
            <a:endParaRPr kumimoji="1" lang="ja-JP" altLang="en-US" sz="1400" b="1" dirty="0">
              <a:solidFill>
                <a:srgbClr val="4E342E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D55A7D0-D313-2811-ABD7-C33B53251561}"/>
              </a:ext>
            </a:extLst>
          </p:cNvPr>
          <p:cNvSpPr txBox="1"/>
          <p:nvPr/>
        </p:nvSpPr>
        <p:spPr>
          <a:xfrm>
            <a:off x="3124766" y="6641318"/>
            <a:ext cx="4055930" cy="619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kumimoji="1" lang="ja-JP" altLang="en-US" b="1" dirty="0">
                <a:solidFill>
                  <a:srgbClr val="4E342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就活って具体的な行動だけじゃない！</a:t>
            </a:r>
            <a:endParaRPr kumimoji="1" lang="en-US" altLang="ja-JP" b="1" dirty="0">
              <a:solidFill>
                <a:srgbClr val="4E342E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b="1" dirty="0">
                <a:solidFill>
                  <a:srgbClr val="4E342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普段の生活にも</a:t>
            </a:r>
            <a:r>
              <a:rPr kumimoji="1" lang="ja-JP" altLang="en-US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アドバイスあります。</a:t>
            </a:r>
            <a:endParaRPr kumimoji="1" lang="ja-JP" altLang="en-US" sz="16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C3100A0-403B-4FFD-8A42-F5BF51E45462}"/>
              </a:ext>
            </a:extLst>
          </p:cNvPr>
          <p:cNvSpPr txBox="1"/>
          <p:nvPr/>
        </p:nvSpPr>
        <p:spPr>
          <a:xfrm>
            <a:off x="428642" y="7750279"/>
            <a:ext cx="2508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>
                <a:solidFill>
                  <a:srgbClr val="4E342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1600" b="1" dirty="0">
                <a:solidFill>
                  <a:srgbClr val="4E342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年生でも</a:t>
            </a:r>
            <a:endParaRPr kumimoji="1" lang="en-US" altLang="ja-JP" sz="1600" b="1" dirty="0">
              <a:solidFill>
                <a:srgbClr val="4E342E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rgbClr val="4E342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キャリア相談できるの？</a:t>
            </a:r>
            <a:endParaRPr kumimoji="1" lang="ja-JP" altLang="en-US" sz="1400" b="1" dirty="0">
              <a:solidFill>
                <a:srgbClr val="4E342E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6E462A2-8BA5-12FA-2745-B74D065D8F1F}"/>
              </a:ext>
            </a:extLst>
          </p:cNvPr>
          <p:cNvSpPr txBox="1"/>
          <p:nvPr/>
        </p:nvSpPr>
        <p:spPr>
          <a:xfrm>
            <a:off x="3124766" y="7733030"/>
            <a:ext cx="4055930" cy="619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kumimoji="1" lang="ja-JP" altLang="en-US" b="1" dirty="0">
                <a:solidFill>
                  <a:srgbClr val="4E342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キャリアセンターは</a:t>
            </a:r>
            <a:r>
              <a:rPr kumimoji="1" lang="en-US" altLang="ja-JP" b="1" dirty="0">
                <a:solidFill>
                  <a:srgbClr val="4E342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kumimoji="1" lang="ja-JP" altLang="en-US" b="1" dirty="0">
                <a:solidFill>
                  <a:srgbClr val="4E342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年生以上のものではない！</a:t>
            </a:r>
            <a:r>
              <a:rPr kumimoji="1" lang="ja-JP" altLang="en-US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誰でも利用</a:t>
            </a:r>
            <a:r>
              <a:rPr kumimoji="1" lang="en-US" altLang="ja-JP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OK</a:t>
            </a:r>
            <a:r>
              <a:rPr kumimoji="1" lang="ja-JP" altLang="en-US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！</a:t>
            </a:r>
            <a:endParaRPr kumimoji="1" lang="ja-JP" altLang="en-US" sz="16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5C7083F5-BFD4-D99D-460F-334D6B36581F}"/>
              </a:ext>
            </a:extLst>
          </p:cNvPr>
          <p:cNvSpPr txBox="1"/>
          <p:nvPr/>
        </p:nvSpPr>
        <p:spPr>
          <a:xfrm>
            <a:off x="1836649" y="4475420"/>
            <a:ext cx="3877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具体的な就活の困りごとがないと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  <a:cs typeface="Microsoft GothicNeo" panose="020B0503020000020004" pitchFamily="34" charset="-127"/>
            </a:endParaRPr>
          </a:p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相談できないなんて思ってない！？</a:t>
            </a:r>
          </a:p>
        </p:txBody>
      </p:sp>
      <p:pic>
        <p:nvPicPr>
          <p:cNvPr id="32" name="図 31" descr="武器, はさみ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F0E6983-788A-85A1-E9AE-C3006F5C50A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2793" y="187894"/>
            <a:ext cx="1544049" cy="379647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F35FD42-3E09-9629-D6E0-BDC11BAB1239}"/>
              </a:ext>
            </a:extLst>
          </p:cNvPr>
          <p:cNvSpPr txBox="1"/>
          <p:nvPr/>
        </p:nvSpPr>
        <p:spPr>
          <a:xfrm>
            <a:off x="500123" y="208440"/>
            <a:ext cx="3219151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【XXXX</a:t>
            </a: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大学 キャリア支援サイト</a:t>
            </a:r>
            <a:r>
              <a: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】</a:t>
            </a:r>
            <a:endParaRPr kumimoji="1" lang="ja-JP" altLang="en-US" sz="16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Microsoft GothicNeo" panose="020B0503020000020004" pitchFamily="34" charset="-127"/>
            </a:endParaRPr>
          </a:p>
        </p:txBody>
      </p:sp>
      <p:pic>
        <p:nvPicPr>
          <p:cNvPr id="34" name="図 33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D2FF7804-DEFF-D382-DD30-40C67A6056D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555" y="9642402"/>
            <a:ext cx="573319" cy="573319"/>
          </a:xfrm>
          <a:prstGeom prst="rect">
            <a:avLst/>
          </a:prstGeom>
        </p:spPr>
      </p:pic>
      <p:sp>
        <p:nvSpPr>
          <p:cNvPr id="35" name="吹き出し: 円形 34">
            <a:extLst>
              <a:ext uri="{FF2B5EF4-FFF2-40B4-BE49-F238E27FC236}">
                <a16:creationId xmlns:a16="http://schemas.microsoft.com/office/drawing/2014/main" id="{2E752CD8-3A62-EA79-CF10-36C830824D4D}"/>
              </a:ext>
            </a:extLst>
          </p:cNvPr>
          <p:cNvSpPr/>
          <p:nvPr/>
        </p:nvSpPr>
        <p:spPr>
          <a:xfrm>
            <a:off x="4413125" y="9135082"/>
            <a:ext cx="824638" cy="501496"/>
          </a:xfrm>
          <a:prstGeom prst="wedgeEllipseCallout">
            <a:avLst>
              <a:gd name="adj1" fmla="val 12551"/>
              <a:gd name="adj2" fmla="val 61520"/>
            </a:avLst>
          </a:prstGeom>
          <a:solidFill>
            <a:srgbClr val="FCBF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600" dirty="0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36A1D12-D094-80BE-E119-B211E162BD7C}"/>
              </a:ext>
            </a:extLst>
          </p:cNvPr>
          <p:cNvSpPr txBox="1"/>
          <p:nvPr/>
        </p:nvSpPr>
        <p:spPr>
          <a:xfrm>
            <a:off x="4344745" y="9192215"/>
            <a:ext cx="9893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b="1" dirty="0">
                <a:solidFill>
                  <a:srgbClr val="4E342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専用アプリも</a:t>
            </a:r>
            <a:endParaRPr kumimoji="1" lang="en-US" altLang="ja-JP" sz="800" b="1" dirty="0">
              <a:solidFill>
                <a:srgbClr val="4E342E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icrosoft GothicNeo" panose="020B0503020000020004" pitchFamily="34" charset="-127"/>
            </a:endParaRPr>
          </a:p>
          <a:p>
            <a:pPr algn="ctr"/>
            <a:r>
              <a:rPr kumimoji="1" lang="ja-JP" altLang="en-US" sz="800" b="1" dirty="0">
                <a:solidFill>
                  <a:srgbClr val="4E342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利用できます！</a:t>
            </a:r>
          </a:p>
        </p:txBody>
      </p:sp>
      <p:pic>
        <p:nvPicPr>
          <p:cNvPr id="44" name="Google Shape;119;p15">
            <a:extLst>
              <a:ext uri="{FF2B5EF4-FFF2-40B4-BE49-F238E27FC236}">
                <a16:creationId xmlns:a16="http://schemas.microsoft.com/office/drawing/2014/main" id="{E20D2B2D-7435-CA48-EF72-C9123B2CA911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294850" y="9954837"/>
            <a:ext cx="712538" cy="218513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120;p15">
            <a:extLst>
              <a:ext uri="{FF2B5EF4-FFF2-40B4-BE49-F238E27FC236}">
                <a16:creationId xmlns:a16="http://schemas.microsoft.com/office/drawing/2014/main" id="{E57D2E5F-2DB0-8AB2-A096-7D96682A4CCE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401681" y="9958650"/>
            <a:ext cx="712538" cy="218513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135;p15">
            <a:extLst>
              <a:ext uri="{FF2B5EF4-FFF2-40B4-BE49-F238E27FC236}">
                <a16:creationId xmlns:a16="http://schemas.microsoft.com/office/drawing/2014/main" id="{4232AED0-2ED3-88EA-1BA7-92C8F8D4815D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287046" y="9159102"/>
            <a:ext cx="740385" cy="740385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48" name="Google Shape;136;p15">
            <a:extLst>
              <a:ext uri="{FF2B5EF4-FFF2-40B4-BE49-F238E27FC236}">
                <a16:creationId xmlns:a16="http://schemas.microsoft.com/office/drawing/2014/main" id="{ACE11A93-822A-C9CC-1A44-2258053D1372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5390278" y="9163335"/>
            <a:ext cx="740385" cy="740385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5A2B7CD-166D-BB61-0018-C57AA0AC2517}"/>
              </a:ext>
            </a:extLst>
          </p:cNvPr>
          <p:cNvSpPr txBox="1"/>
          <p:nvPr/>
        </p:nvSpPr>
        <p:spPr>
          <a:xfrm>
            <a:off x="756393" y="8765954"/>
            <a:ext cx="60552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キャリア相談の申し込みや実施方法は</a:t>
            </a:r>
            <a:r>
              <a:rPr kumimoji="1" lang="en-US" altLang="ja-JP" sz="11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【</a:t>
            </a:r>
            <a:r>
              <a:rPr kumimoji="1" lang="ja-JP" altLang="en-US" sz="11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キャリア支援サイト</a:t>
            </a:r>
            <a:r>
              <a:rPr kumimoji="1" lang="en-US" altLang="ja-JP" sz="11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】</a:t>
            </a:r>
            <a:r>
              <a:rPr kumimoji="1" lang="ja-JP" altLang="en-US" sz="11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をご覧ください。 </a:t>
            </a:r>
            <a:endParaRPr kumimoji="1" lang="en-US" altLang="ja-JP" sz="11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icrosoft GothicNeo" panose="020B0503020000020004" pitchFamily="34" charset="-127"/>
            </a:endParaRPr>
          </a:p>
        </p:txBody>
      </p:sp>
      <p:pic>
        <p:nvPicPr>
          <p:cNvPr id="50" name="Google Shape;320;p18">
            <a:extLst>
              <a:ext uri="{FF2B5EF4-FFF2-40B4-BE49-F238E27FC236}">
                <a16:creationId xmlns:a16="http://schemas.microsoft.com/office/drawing/2014/main" id="{989CFB5C-20D8-A6D3-1315-087FEC5AC6F6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 l="6246" t="5075" r="6229" b="5986"/>
          <a:stretch/>
        </p:blipFill>
        <p:spPr>
          <a:xfrm>
            <a:off x="3016939" y="9236346"/>
            <a:ext cx="906317" cy="920960"/>
          </a:xfrm>
          <a:prstGeom prst="rect">
            <a:avLst/>
          </a:prstGeom>
          <a:noFill/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51" name="Google Shape;321;p18">
            <a:extLst>
              <a:ext uri="{FF2B5EF4-FFF2-40B4-BE49-F238E27FC236}">
                <a16:creationId xmlns:a16="http://schemas.microsoft.com/office/drawing/2014/main" id="{B1E1E63B-AF29-6ED6-7A46-0046C6DA9947}"/>
              </a:ext>
            </a:extLst>
          </p:cNvPr>
          <p:cNvSpPr/>
          <p:nvPr/>
        </p:nvSpPr>
        <p:spPr>
          <a:xfrm>
            <a:off x="2984378" y="9525996"/>
            <a:ext cx="971439" cy="229928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F0F8F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i="0" u="none" strike="noStrike" cap="none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sym typeface="Arial"/>
              </a:rPr>
              <a:t>サンプル</a:t>
            </a:r>
            <a:endParaRPr sz="1200" i="0" u="none" strike="noStrike" cap="none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sym typeface="Arial"/>
            </a:endParaRPr>
          </a:p>
        </p:txBody>
      </p: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262C7E97-1BD2-1109-CED0-E3A01766776F}"/>
              </a:ext>
            </a:extLst>
          </p:cNvPr>
          <p:cNvCxnSpPr>
            <a:cxnSpLocks/>
          </p:cNvCxnSpPr>
          <p:nvPr/>
        </p:nvCxnSpPr>
        <p:spPr>
          <a:xfrm>
            <a:off x="4232494" y="9107297"/>
            <a:ext cx="0" cy="1029396"/>
          </a:xfrm>
          <a:prstGeom prst="line">
            <a:avLst/>
          </a:prstGeom>
          <a:ln w="28575">
            <a:solidFill>
              <a:srgbClr val="4E342E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3666AFFB-8590-31D7-C494-B4CAB0B833E5}"/>
              </a:ext>
            </a:extLst>
          </p:cNvPr>
          <p:cNvSpPr txBox="1"/>
          <p:nvPr/>
        </p:nvSpPr>
        <p:spPr>
          <a:xfrm>
            <a:off x="1384729" y="9262417"/>
            <a:ext cx="1522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パソコン／スマホで</a:t>
            </a:r>
            <a:endParaRPr kumimoji="1" lang="en-US" altLang="ja-JP" sz="12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簡単でアクセス！</a:t>
            </a:r>
            <a:endParaRPr kumimoji="1" lang="ja-JP" altLang="en-US" sz="11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58" name="図 57" descr="テキスト, ホワイトボ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D6961237-5A03-7346-90F6-28245C443E6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52" y="9236346"/>
            <a:ext cx="687826" cy="467401"/>
          </a:xfrm>
          <a:prstGeom prst="rect">
            <a:avLst/>
          </a:prstGeom>
        </p:spPr>
      </p:pic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BF3FDB45-1BD0-19B8-5EEB-AEEE3B2D19CB}"/>
              </a:ext>
            </a:extLst>
          </p:cNvPr>
          <p:cNvSpPr txBox="1"/>
          <p:nvPr/>
        </p:nvSpPr>
        <p:spPr>
          <a:xfrm>
            <a:off x="672325" y="9844952"/>
            <a:ext cx="2220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【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お問合せ先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】</a:t>
            </a:r>
          </a:p>
          <a:p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キャリアセンターまで　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10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：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00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～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17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：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icrosoft GothicNeo" panose="020B0503020000020004" pitchFamily="34" charset="-127"/>
              </a:rPr>
              <a:t>00</a:t>
            </a:r>
            <a:endParaRPr kumimoji="1" lang="ja-JP" altLang="en-US" sz="900" dirty="0">
              <a:latin typeface="BIZ UDPゴシック" panose="020B0400000000000000" pitchFamily="50" charset="-128"/>
              <a:ea typeface="BIZ UDPゴシック" panose="020B0400000000000000" pitchFamily="50" charset="-128"/>
              <a:cs typeface="Microsoft GothicNeo" panose="020B0503020000020004" pitchFamily="34" charset="-127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3EB0D87A-25FE-39B6-30C7-2CD5CD6B4F8C}"/>
              </a:ext>
            </a:extLst>
          </p:cNvPr>
          <p:cNvSpPr txBox="1"/>
          <p:nvPr/>
        </p:nvSpPr>
        <p:spPr>
          <a:xfrm>
            <a:off x="3296652" y="10226920"/>
            <a:ext cx="38840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Apple</a:t>
            </a:r>
            <a:r>
              <a:rPr kumimoji="1" lang="ja-JP" altLang="en-US" sz="6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Apple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のロゴ、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App Store</a:t>
            </a:r>
            <a:r>
              <a:rPr kumimoji="1" lang="ja-JP" altLang="en-US" sz="6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iPod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のロゴ、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iTunes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は、米国および他国の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Apple Inc.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の登録商標です。</a:t>
            </a:r>
          </a:p>
          <a:p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Android</a:t>
            </a:r>
            <a:r>
              <a:rPr kumimoji="1" lang="ja-JP" altLang="en-US" sz="6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Android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ロゴ、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Google Play</a:t>
            </a:r>
            <a:r>
              <a:rPr kumimoji="1" lang="ja-JP" altLang="en-US" sz="6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Google Play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ロゴは、</a:t>
            </a:r>
            <a:r>
              <a: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Google LLC </a:t>
            </a:r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の商標です。</a:t>
            </a:r>
          </a:p>
        </p:txBody>
      </p:sp>
    </p:spTree>
    <p:extLst>
      <p:ext uri="{BB962C8B-B14F-4D97-AF65-F5344CB8AC3E}">
        <p14:creationId xmlns:p14="http://schemas.microsoft.com/office/powerpoint/2010/main" val="1019576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943</TotalTime>
  <Words>421</Words>
  <Application>Microsoft Office PowerPoint</Application>
  <PresentationFormat>ユーザー設定</PresentationFormat>
  <Paragraphs>47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株式会社キャリタス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A4チラシ-キャリア相談誘導</dc:title>
  <dc:creator>キャリタスUC</dc:creator>
  <cp:revision>83</cp:revision>
  <cp:lastPrinted>2026-04-17T00:03:54Z</cp:lastPrinted>
  <dcterms:created xsi:type="dcterms:W3CDTF">2025-03-20T23:34:27Z</dcterms:created>
  <dcterms:modified xsi:type="dcterms:W3CDTF">2026-04-17T00:07:05Z</dcterms:modified>
</cp:coreProperties>
</file>