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70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1"/>
    <a:srgbClr val="81F5C6"/>
    <a:srgbClr val="FFFCF3"/>
    <a:srgbClr val="FFF4CC"/>
    <a:srgbClr val="238FA1"/>
    <a:srgbClr val="78D4E2"/>
    <a:srgbClr val="CCFFFF"/>
    <a:srgbClr val="BAF4F4"/>
    <a:srgbClr val="B6DEDE"/>
    <a:srgbClr val="1527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F4E-D85D-4C89-B386-AAC2F87BA94A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F1B7-32B7-4FD5-8C50-BF6F61E5A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8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0556D-8F13-4C86-9F6F-2FC47457CB20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554D-FEA8-41F3-A2D6-DA465154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2441B0-2AE2-DF97-9E3A-DE7D75B843F1}"/>
              </a:ext>
            </a:extLst>
          </p:cNvPr>
          <p:cNvSpPr/>
          <p:nvPr userDrawn="1"/>
        </p:nvSpPr>
        <p:spPr>
          <a:xfrm>
            <a:off x="-14389" y="843386"/>
            <a:ext cx="7574064" cy="9848427"/>
          </a:xfrm>
          <a:prstGeom prst="rect">
            <a:avLst/>
          </a:prstGeom>
          <a:solidFill>
            <a:srgbClr val="FFF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背景パターン&#10;&#10;AI 生成コンテンツは誤りを含む可能性があります。">
            <a:extLst>
              <a:ext uri="{FF2B5EF4-FFF2-40B4-BE49-F238E27FC236}">
                <a16:creationId xmlns:a16="http://schemas.microsoft.com/office/drawing/2014/main" id="{3E9B5C38-7004-49A4-B8F8-73829DB4D3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96" y="-20103"/>
            <a:ext cx="4749053" cy="1921726"/>
          </a:xfrm>
          <a:prstGeom prst="rect">
            <a:avLst/>
          </a:prstGeom>
        </p:spPr>
      </p:pic>
      <p:pic>
        <p:nvPicPr>
          <p:cNvPr id="9" name="図 8" descr="アイ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4EE97D2-CBF4-D317-B983-9AB8AC3031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009" y="8528824"/>
            <a:ext cx="4320061" cy="2162989"/>
          </a:xfrm>
          <a:prstGeom prst="rect">
            <a:avLst/>
          </a:prstGeom>
        </p:spPr>
      </p:pic>
      <p:pic>
        <p:nvPicPr>
          <p:cNvPr id="7" name="図 6" descr="ゲーム画面のスクリーンショット&#10;&#10;AI 生成コンテンツは誤りを含む可能性があります。">
            <a:extLst>
              <a:ext uri="{FF2B5EF4-FFF2-40B4-BE49-F238E27FC236}">
                <a16:creationId xmlns:a16="http://schemas.microsoft.com/office/drawing/2014/main" id="{5873616D-CB81-1963-C47D-1DCDECB0BC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98" y="801322"/>
            <a:ext cx="6912878" cy="969875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05430FE8-FB99-4EDA-FDFE-81BE1026528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2" t="69186" r="8461" b="7923"/>
          <a:stretch>
            <a:fillRect/>
          </a:stretch>
        </p:blipFill>
        <p:spPr>
          <a:xfrm>
            <a:off x="564030" y="7755202"/>
            <a:ext cx="6431615" cy="54924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539C9-94DE-600E-9634-57D29FBFFEA3}"/>
              </a:ext>
            </a:extLst>
          </p:cNvPr>
          <p:cNvGrpSpPr/>
          <p:nvPr userDrawn="1"/>
        </p:nvGrpSpPr>
        <p:grpSpPr>
          <a:xfrm>
            <a:off x="1213023" y="8356870"/>
            <a:ext cx="5140337" cy="1856924"/>
            <a:chOff x="1213023" y="8312566"/>
            <a:chExt cx="5140337" cy="1856924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4490CE44-08DD-1877-0FDB-969F7766D240}"/>
                </a:ext>
              </a:extLst>
            </p:cNvPr>
            <p:cNvGrpSpPr/>
            <p:nvPr/>
          </p:nvGrpSpPr>
          <p:grpSpPr>
            <a:xfrm>
              <a:off x="1213023" y="8312566"/>
              <a:ext cx="5140337" cy="1477043"/>
              <a:chOff x="1213023" y="8971439"/>
              <a:chExt cx="5140337" cy="1477043"/>
            </a:xfrm>
          </p:grpSpPr>
          <p:sp>
            <p:nvSpPr>
              <p:cNvPr id="10" name="角丸四角形 61">
                <a:extLst>
                  <a:ext uri="{FF2B5EF4-FFF2-40B4-BE49-F238E27FC236}">
                    <a16:creationId xmlns:a16="http://schemas.microsoft.com/office/drawing/2014/main" id="{C4ED4B61-E40F-1444-7933-49E17781877B}"/>
                  </a:ext>
                </a:extLst>
              </p:cNvPr>
              <p:cNvSpPr/>
              <p:nvPr/>
            </p:nvSpPr>
            <p:spPr>
              <a:xfrm>
                <a:off x="1785649" y="8971439"/>
                <a:ext cx="3995085" cy="36628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公式アプリを無料でダウンロード</a:t>
                </a:r>
              </a:p>
            </p:txBody>
          </p: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9F64D925-1B3A-3A5D-C010-4785AFE54012}"/>
                  </a:ext>
                </a:extLst>
              </p:cNvPr>
              <p:cNvGrpSpPr/>
              <p:nvPr/>
            </p:nvGrpSpPr>
            <p:grpSpPr>
              <a:xfrm>
                <a:off x="1213023" y="9485800"/>
                <a:ext cx="5140337" cy="962682"/>
                <a:chOff x="1370085" y="9453527"/>
                <a:chExt cx="5140337" cy="962682"/>
              </a:xfrm>
            </p:grpSpPr>
            <p:sp>
              <p:nvSpPr>
                <p:cNvPr id="12" name="テキスト ボックス 11">
                  <a:extLst>
                    <a:ext uri="{FF2B5EF4-FFF2-40B4-BE49-F238E27FC236}">
                      <a16:creationId xmlns:a16="http://schemas.microsoft.com/office/drawing/2014/main" id="{1255E2E9-7B88-BDBC-B50F-5CC805A5696D}"/>
                    </a:ext>
                  </a:extLst>
                </p:cNvPr>
                <p:cNvSpPr txBox="1"/>
                <p:nvPr/>
              </p:nvSpPr>
              <p:spPr>
                <a:xfrm>
                  <a:off x="1498064" y="9453527"/>
                  <a:ext cx="1063112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400" b="1" dirty="0"/>
                    <a:t>iPhone</a:t>
                  </a:r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の方</a:t>
                  </a:r>
                  <a:endPara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r>
                    <a:rPr kumimoji="1" lang="en-US" altLang="ja-JP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※iOS14.0</a:t>
                  </a:r>
                  <a:r>
                    <a:rPr kumimoji="1" lang="ja-JP" altLang="en-US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以上</a:t>
                  </a:r>
                </a:p>
              </p:txBody>
            </p:sp>
            <p:sp>
              <p:nvSpPr>
                <p:cNvPr id="13" name="テキスト ボックス 12">
                  <a:extLst>
                    <a:ext uri="{FF2B5EF4-FFF2-40B4-BE49-F238E27FC236}">
                      <a16:creationId xmlns:a16="http://schemas.microsoft.com/office/drawing/2014/main" id="{E3AB4D02-F92F-EE0A-EF6F-07A56C7DAE05}"/>
                    </a:ext>
                  </a:extLst>
                </p:cNvPr>
                <p:cNvSpPr txBox="1"/>
                <p:nvPr/>
              </p:nvSpPr>
              <p:spPr>
                <a:xfrm>
                  <a:off x="4254062" y="9453527"/>
                  <a:ext cx="1144288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400" b="1" dirty="0"/>
                    <a:t>Android</a:t>
                  </a:r>
                  <a:r>
                    <a:rPr kumimoji="1" lang="ja-JP" altLang="en-US" sz="14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の方</a:t>
                  </a:r>
                  <a:endPara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r>
                    <a:rPr kumimoji="1" lang="en-US" altLang="ja-JP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※Android8.0</a:t>
                  </a:r>
                  <a:r>
                    <a:rPr kumimoji="1" lang="ja-JP" altLang="en-US" sz="800" b="1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以上</a:t>
                  </a:r>
                </a:p>
              </p:txBody>
            </p:sp>
            <p:pic>
              <p:nvPicPr>
                <p:cNvPr id="14" name="図 13">
                  <a:extLst>
                    <a:ext uri="{FF2B5EF4-FFF2-40B4-BE49-F238E27FC236}">
                      <a16:creationId xmlns:a16="http://schemas.microsoft.com/office/drawing/2014/main" id="{3D22FFC3-58F6-B991-8738-E6A53D1A877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72034" y="9453527"/>
                  <a:ext cx="962682" cy="962682"/>
                </a:xfrm>
                <a:prstGeom prst="rect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</p:pic>
            <p:pic>
              <p:nvPicPr>
                <p:cNvPr id="15" name="図 14">
                  <a:extLst>
                    <a:ext uri="{FF2B5EF4-FFF2-40B4-BE49-F238E27FC236}">
                      <a16:creationId xmlns:a16="http://schemas.microsoft.com/office/drawing/2014/main" id="{CB8E05E4-6139-7183-CA41-120C0E2136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47740" y="9453527"/>
                  <a:ext cx="962682" cy="962682"/>
                </a:xfrm>
                <a:prstGeom prst="rect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</p:pic>
            <p:pic>
              <p:nvPicPr>
                <p:cNvPr id="16" name="図 15">
                  <a:extLst>
                    <a:ext uri="{FF2B5EF4-FFF2-40B4-BE49-F238E27FC236}">
                      <a16:creationId xmlns:a16="http://schemas.microsoft.com/office/drawing/2014/main" id="{D8314C15-CF67-F166-24D1-6479BA2DEC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70085" y="10069502"/>
                  <a:ext cx="1155688" cy="346707"/>
                </a:xfrm>
                <a:prstGeom prst="rect">
                  <a:avLst/>
                </a:prstGeom>
              </p:spPr>
            </p:pic>
            <p:pic>
              <p:nvPicPr>
                <p:cNvPr id="17" name="図 16">
                  <a:extLst>
                    <a:ext uri="{FF2B5EF4-FFF2-40B4-BE49-F238E27FC236}">
                      <a16:creationId xmlns:a16="http://schemas.microsoft.com/office/drawing/2014/main" id="{A81D7AA2-3D1E-FD18-1F57-3F1AD50B91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242662" y="10069502"/>
                  <a:ext cx="1155688" cy="346707"/>
                </a:xfrm>
                <a:prstGeom prst="rect">
                  <a:avLst/>
                </a:prstGeom>
              </p:spPr>
            </p:pic>
          </p:grpSp>
        </p:grp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F0C2716-0A93-98C0-2F03-E199F535C7BB}"/>
                </a:ext>
              </a:extLst>
            </p:cNvPr>
            <p:cNvSpPr txBox="1"/>
            <p:nvPr/>
          </p:nvSpPr>
          <p:spPr>
            <a:xfrm>
              <a:off x="1485780" y="9861713"/>
              <a:ext cx="45881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Apple</a:t>
              </a:r>
              <a:r>
                <a:rPr kumimoji="1" lang="ja-JP" altLang="en-US" sz="7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Apple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のロゴ、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App Store</a:t>
              </a:r>
              <a:r>
                <a:rPr kumimoji="1" lang="ja-JP" altLang="en-US" sz="7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iPod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のロゴ、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iTunes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は、米国および他国の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Apple Inc.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の登録商標です。</a:t>
              </a:r>
            </a:p>
            <a:p>
              <a:pPr algn="ctr"/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Android</a:t>
              </a:r>
              <a:r>
                <a:rPr kumimoji="1" lang="ja-JP" altLang="en-US" sz="7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Android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ロゴ、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Google Play</a:t>
              </a:r>
              <a:r>
                <a:rPr kumimoji="1" lang="ja-JP" altLang="en-US" sz="7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Google Play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ロゴは、</a:t>
              </a:r>
              <a:r>
                <a:rPr kumimoji="1" lang="en-US" altLang="ja-JP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Google LLC 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の商標です。</a:t>
              </a: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3FDFB9D-884A-13FE-4D27-ECDA3026ABC3}"/>
              </a:ext>
            </a:extLst>
          </p:cNvPr>
          <p:cNvSpPr txBox="1"/>
          <p:nvPr userDrawn="1"/>
        </p:nvSpPr>
        <p:spPr>
          <a:xfrm>
            <a:off x="1610012" y="1116694"/>
            <a:ext cx="43396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dirty="0">
                <a:latin typeface="M+ 1c" panose="020B0703020204020204" pitchFamily="50" charset="-128"/>
                <a:ea typeface="M+ 1c" panose="020B0703020204020204" pitchFamily="50" charset="-128"/>
                <a:cs typeface="M+ 1c" panose="020B0703020204020204" pitchFamily="50" charset="-128"/>
              </a:rPr>
              <a:t>大学が提供する</a:t>
            </a:r>
            <a:endParaRPr kumimoji="1" lang="en-US" altLang="ja-JP" sz="3600" dirty="0">
              <a:latin typeface="M+ 1c" panose="020B0703020204020204" pitchFamily="50" charset="-128"/>
              <a:ea typeface="M+ 1c" panose="020B0703020204020204" pitchFamily="50" charset="-128"/>
              <a:cs typeface="M+ 1c" panose="020B0703020204020204" pitchFamily="50" charset="-128"/>
            </a:endParaRPr>
          </a:p>
          <a:p>
            <a:pPr algn="ctr"/>
            <a:r>
              <a:rPr kumimoji="1" lang="ja-JP" altLang="en-US" sz="3600" dirty="0">
                <a:latin typeface="M+ 1c" panose="020B0703020204020204" pitchFamily="50" charset="-128"/>
                <a:ea typeface="M+ 1c" panose="020B0703020204020204" pitchFamily="50" charset="-128"/>
                <a:cs typeface="M+ 1c" panose="020B0703020204020204" pitchFamily="50" charset="-128"/>
              </a:rPr>
              <a:t>就活支援サービスを</a:t>
            </a:r>
            <a:endParaRPr kumimoji="1" lang="en-US" altLang="ja-JP" sz="3600" dirty="0">
              <a:latin typeface="M+ 1c" panose="020B0703020204020204" pitchFamily="50" charset="-128"/>
              <a:ea typeface="M+ 1c" panose="020B0703020204020204" pitchFamily="50" charset="-128"/>
              <a:cs typeface="M+ 1c" panose="020B0703020204020204" pitchFamily="50" charset="-128"/>
            </a:endParaRPr>
          </a:p>
          <a:p>
            <a:pPr algn="ctr"/>
            <a:r>
              <a:rPr kumimoji="1" lang="ja-JP" altLang="en-US" sz="3600" dirty="0">
                <a:latin typeface="M+ 1c" panose="020B0703020204020204" pitchFamily="50" charset="-128"/>
                <a:ea typeface="M+ 1c" panose="020B0703020204020204" pitchFamily="50" charset="-128"/>
                <a:cs typeface="M+ 1c" panose="020B0703020204020204" pitchFamily="50" charset="-128"/>
              </a:rPr>
              <a:t>もっと身近に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EF7E6358-EF1C-630B-E433-986FC7C4747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8811" y="1139952"/>
            <a:ext cx="821819" cy="260947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E4E48A9-DE18-05D4-04C2-3265689D2C1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9043" y="1193268"/>
            <a:ext cx="902523" cy="2502841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122789F-6FEF-BE58-9271-80DABE79786C}"/>
              </a:ext>
            </a:extLst>
          </p:cNvPr>
          <p:cNvGrpSpPr/>
          <p:nvPr userDrawn="1"/>
        </p:nvGrpSpPr>
        <p:grpSpPr>
          <a:xfrm>
            <a:off x="695093" y="3919033"/>
            <a:ext cx="2044507" cy="675654"/>
            <a:chOff x="840259" y="3792611"/>
            <a:chExt cx="2044507" cy="675654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81475F08-1C04-5CD7-C683-23E838C045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0349" y="3817400"/>
              <a:ext cx="2024417" cy="650865"/>
            </a:xfrm>
            <a:prstGeom prst="rect">
              <a:avLst/>
            </a:prstGeom>
          </p:spPr>
        </p:pic>
        <p:pic>
          <p:nvPicPr>
            <p:cNvPr id="23" name="図 22" descr="図形, 四角形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A7F4C0E-EF32-E33C-8C05-E7F5FF006A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0259" y="3792611"/>
              <a:ext cx="2024420" cy="650865"/>
            </a:xfrm>
            <a:prstGeom prst="rect">
              <a:avLst/>
            </a:prstGeom>
          </p:spPr>
        </p:pic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40FC6B7-DE9F-F42C-95EF-1A24467B00CB}"/>
              </a:ext>
            </a:extLst>
          </p:cNvPr>
          <p:cNvGrpSpPr/>
          <p:nvPr userDrawn="1"/>
        </p:nvGrpSpPr>
        <p:grpSpPr>
          <a:xfrm>
            <a:off x="886049" y="4218752"/>
            <a:ext cx="436506" cy="243998"/>
            <a:chOff x="979386" y="4039317"/>
            <a:chExt cx="501329" cy="280233"/>
          </a:xfrm>
        </p:grpSpPr>
        <p:pic>
          <p:nvPicPr>
            <p:cNvPr id="25" name="図 24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3BABA30-C154-5B2E-0486-88A0168DA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A4BFF6A1-C2D6-5E99-BC07-C67F2CBAD8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  <p:pic>
        <p:nvPicPr>
          <p:cNvPr id="27" name="図 26">
            <a:extLst>
              <a:ext uri="{FF2B5EF4-FFF2-40B4-BE49-F238E27FC236}">
                <a16:creationId xmlns:a16="http://schemas.microsoft.com/office/drawing/2014/main" id="{DE172259-C048-59C3-C9E9-D8218B6241D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2" t="69186" r="8461" b="7923"/>
          <a:stretch>
            <a:fillRect/>
          </a:stretch>
        </p:blipFill>
        <p:spPr>
          <a:xfrm>
            <a:off x="564030" y="3746790"/>
            <a:ext cx="6431615" cy="54924"/>
          </a:xfrm>
          <a:prstGeom prst="rect">
            <a:avLst/>
          </a:prstGeom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0006F7A-A7F1-9E9E-64D6-9CC4B735C253}"/>
              </a:ext>
            </a:extLst>
          </p:cNvPr>
          <p:cNvGrpSpPr/>
          <p:nvPr userDrawn="1"/>
        </p:nvGrpSpPr>
        <p:grpSpPr>
          <a:xfrm>
            <a:off x="695093" y="5209577"/>
            <a:ext cx="2044507" cy="675654"/>
            <a:chOff x="840259" y="3792611"/>
            <a:chExt cx="2044507" cy="675654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A8124BE7-BEBC-CDBA-69A6-B1A2E87FF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0349" y="3817400"/>
              <a:ext cx="2024417" cy="650865"/>
            </a:xfrm>
            <a:prstGeom prst="rect">
              <a:avLst/>
            </a:prstGeom>
          </p:spPr>
        </p:pic>
        <p:pic>
          <p:nvPicPr>
            <p:cNvPr id="30" name="図 29" descr="図形, 四角形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41057BF-3093-05E7-60E4-17CA43112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0259" y="3792611"/>
              <a:ext cx="2024420" cy="650865"/>
            </a:xfrm>
            <a:prstGeom prst="rect">
              <a:avLst/>
            </a:prstGeom>
          </p:spPr>
        </p:pic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D031130-AB18-414C-EE39-B7E59A78206E}"/>
              </a:ext>
            </a:extLst>
          </p:cNvPr>
          <p:cNvGrpSpPr/>
          <p:nvPr userDrawn="1"/>
        </p:nvGrpSpPr>
        <p:grpSpPr>
          <a:xfrm>
            <a:off x="886049" y="5509296"/>
            <a:ext cx="436506" cy="243998"/>
            <a:chOff x="979386" y="4039317"/>
            <a:chExt cx="501329" cy="280233"/>
          </a:xfrm>
        </p:grpSpPr>
        <p:pic>
          <p:nvPicPr>
            <p:cNvPr id="32" name="図 31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90A5770-439B-8778-C0A1-1AB2F54451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CFF11278-DAA8-7E00-6C96-8D64E0450E7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63C9EC1-6AFB-78A0-B553-6890C73841CB}"/>
              </a:ext>
            </a:extLst>
          </p:cNvPr>
          <p:cNvGrpSpPr/>
          <p:nvPr userDrawn="1"/>
        </p:nvGrpSpPr>
        <p:grpSpPr>
          <a:xfrm>
            <a:off x="695093" y="6468801"/>
            <a:ext cx="2044507" cy="675654"/>
            <a:chOff x="840259" y="3792611"/>
            <a:chExt cx="2044507" cy="675654"/>
          </a:xfrm>
        </p:grpSpPr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581F416D-2090-C80E-2E2A-52A4F67DD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0349" y="3817400"/>
              <a:ext cx="2024417" cy="650865"/>
            </a:xfrm>
            <a:prstGeom prst="rect">
              <a:avLst/>
            </a:prstGeom>
          </p:spPr>
        </p:pic>
        <p:pic>
          <p:nvPicPr>
            <p:cNvPr id="36" name="図 35" descr="図形, 四角形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EA6B4A7-6329-9C02-EA82-CFBAEAC692D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0259" y="3792611"/>
              <a:ext cx="2024420" cy="650865"/>
            </a:xfrm>
            <a:prstGeom prst="rect">
              <a:avLst/>
            </a:prstGeom>
          </p:spPr>
        </p:pic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31A8BD44-6C7E-4E9B-82DB-A3162F25A52F}"/>
              </a:ext>
            </a:extLst>
          </p:cNvPr>
          <p:cNvGrpSpPr/>
          <p:nvPr userDrawn="1"/>
        </p:nvGrpSpPr>
        <p:grpSpPr>
          <a:xfrm>
            <a:off x="886049" y="6768520"/>
            <a:ext cx="436506" cy="243998"/>
            <a:chOff x="979386" y="4039317"/>
            <a:chExt cx="501329" cy="280233"/>
          </a:xfrm>
        </p:grpSpPr>
        <p:pic>
          <p:nvPicPr>
            <p:cNvPr id="38" name="図 37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25BA4A4-6469-BBF6-95E0-03C92D0547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32DF94C4-7F81-4EC7-8231-003122481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095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99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7A02-1D49-49FD-81EB-FF3C25A8397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4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BC5F18A-BAC4-FA3B-61AF-B710C477A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0138" y="3601438"/>
            <a:ext cx="4799390" cy="678805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E710AA-33EA-9F9C-D34C-D72E718421C0}"/>
              </a:ext>
            </a:extLst>
          </p:cNvPr>
          <p:cNvSpPr/>
          <p:nvPr/>
        </p:nvSpPr>
        <p:spPr>
          <a:xfrm>
            <a:off x="1161143" y="3666406"/>
            <a:ext cx="3748314" cy="40352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3CE191-BC09-E343-F7E8-4A4FD3EE5C28}"/>
              </a:ext>
            </a:extLst>
          </p:cNvPr>
          <p:cNvSpPr/>
          <p:nvPr/>
        </p:nvSpPr>
        <p:spPr>
          <a:xfrm>
            <a:off x="2456436" y="5431090"/>
            <a:ext cx="2844198" cy="48275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9E18FF-95AA-6EAE-E7D3-1C7C0D48A392}"/>
              </a:ext>
            </a:extLst>
          </p:cNvPr>
          <p:cNvSpPr txBox="1"/>
          <p:nvPr/>
        </p:nvSpPr>
        <p:spPr>
          <a:xfrm>
            <a:off x="566100" y="357577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AE3EA3-04CA-69E3-F8F2-CC25C00FB653}"/>
              </a:ext>
            </a:extLst>
          </p:cNvPr>
          <p:cNvSpPr txBox="1"/>
          <p:nvPr/>
        </p:nvSpPr>
        <p:spPr>
          <a:xfrm>
            <a:off x="0" y="1011482"/>
            <a:ext cx="7559676" cy="2416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360000" rtlCol="0" anchor="ctr">
            <a:noAutofit/>
          </a:bodyPr>
          <a:lstStyle/>
          <a:p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変更できる箇所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①名称：学校名・学校で設定したキャリタス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②ロゴ：学校ロゴを追加できます。不要な場合は削除してください。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③リード文：キャリタス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④コンテンツ：任意のタイトル・本文に変更可能です。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⑤サイト名：学校で設定したキャリタス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そのほかの箇所は変更できませんので、そのまま印刷してください。</a:t>
            </a:r>
            <a:endParaRPr kumimoji="1"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5832EE-5912-67AD-E846-BE2BA79AB399}"/>
              </a:ext>
            </a:extLst>
          </p:cNvPr>
          <p:cNvSpPr/>
          <p:nvPr/>
        </p:nvSpPr>
        <p:spPr>
          <a:xfrm>
            <a:off x="-1" y="1"/>
            <a:ext cx="7559675" cy="10381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次ページのチラシを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サイズでプリントアウトして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学生に配布してください。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BB603649-C6F1-17FA-28CD-EABD053913D4}"/>
              </a:ext>
            </a:extLst>
          </p:cNvPr>
          <p:cNvSpPr/>
          <p:nvPr/>
        </p:nvSpPr>
        <p:spPr>
          <a:xfrm>
            <a:off x="6398530" y="9681881"/>
            <a:ext cx="914400" cy="1009931"/>
          </a:xfrm>
          <a:prstGeom prst="down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83DF2B-3F76-834F-E7BB-698269C70710}"/>
              </a:ext>
            </a:extLst>
          </p:cNvPr>
          <p:cNvSpPr/>
          <p:nvPr/>
        </p:nvSpPr>
        <p:spPr>
          <a:xfrm>
            <a:off x="1161143" y="6075428"/>
            <a:ext cx="5237388" cy="237590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EA0282E-F7BD-20A5-B2FD-08A40371C377}"/>
              </a:ext>
            </a:extLst>
          </p:cNvPr>
          <p:cNvSpPr txBox="1"/>
          <p:nvPr/>
        </p:nvSpPr>
        <p:spPr>
          <a:xfrm>
            <a:off x="457228" y="547541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1F98D0E-66CB-A56E-1F05-6A87922F88EE}"/>
              </a:ext>
            </a:extLst>
          </p:cNvPr>
          <p:cNvSpPr/>
          <p:nvPr/>
        </p:nvSpPr>
        <p:spPr>
          <a:xfrm>
            <a:off x="5023757" y="3709019"/>
            <a:ext cx="1127388" cy="31829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9B0818-AA3A-60CA-2902-5DB02EC2407C}"/>
              </a:ext>
            </a:extLst>
          </p:cNvPr>
          <p:cNvSpPr txBox="1"/>
          <p:nvPr/>
        </p:nvSpPr>
        <p:spPr>
          <a:xfrm>
            <a:off x="6209886" y="3575779"/>
            <a:ext cx="595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6794C1E-EE5D-E52F-9AEF-279D7BC067C3}"/>
              </a:ext>
            </a:extLst>
          </p:cNvPr>
          <p:cNvSpPr/>
          <p:nvPr/>
        </p:nvSpPr>
        <p:spPr>
          <a:xfrm>
            <a:off x="1161142" y="8665816"/>
            <a:ext cx="5237388" cy="2099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A331ED0-4553-8E87-A0F1-770E5E955193}"/>
              </a:ext>
            </a:extLst>
          </p:cNvPr>
          <p:cNvSpPr txBox="1"/>
          <p:nvPr/>
        </p:nvSpPr>
        <p:spPr>
          <a:xfrm>
            <a:off x="457227" y="695007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12A96F-D1B0-6031-EED5-730E06362934}"/>
              </a:ext>
            </a:extLst>
          </p:cNvPr>
          <p:cNvSpPr txBox="1"/>
          <p:nvPr/>
        </p:nvSpPr>
        <p:spPr>
          <a:xfrm>
            <a:off x="457227" y="845133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350529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9B86D-C589-7811-DFB9-87262F10A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F6B60A57-4DEE-EE9A-7BED-290ED87EE46A}"/>
              </a:ext>
            </a:extLst>
          </p:cNvPr>
          <p:cNvGrpSpPr/>
          <p:nvPr/>
        </p:nvGrpSpPr>
        <p:grpSpPr>
          <a:xfrm>
            <a:off x="886049" y="4218752"/>
            <a:ext cx="436506" cy="243998"/>
            <a:chOff x="979386" y="4039317"/>
            <a:chExt cx="501329" cy="280233"/>
          </a:xfrm>
        </p:grpSpPr>
        <p:pic>
          <p:nvPicPr>
            <p:cNvPr id="41" name="図 40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E60B357-C2DB-571F-E2CB-F99A92FF3F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0D6587E1-0BB4-CC7B-8F2A-B50F74012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6C5AADF-2E7D-8F0A-67E1-441FEF7A0378}"/>
              </a:ext>
            </a:extLst>
          </p:cNvPr>
          <p:cNvGrpSpPr/>
          <p:nvPr/>
        </p:nvGrpSpPr>
        <p:grpSpPr>
          <a:xfrm>
            <a:off x="886049" y="5509296"/>
            <a:ext cx="436506" cy="243998"/>
            <a:chOff x="979386" y="4039317"/>
            <a:chExt cx="501329" cy="280233"/>
          </a:xfrm>
        </p:grpSpPr>
        <p:pic>
          <p:nvPicPr>
            <p:cNvPr id="14" name="図 13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15D93F-AC37-EA07-3983-468F5CC1DB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EFBA4550-A2D3-F24D-1DAA-3D24368B31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624366D-F1BA-4032-FF1A-75550518C651}"/>
              </a:ext>
            </a:extLst>
          </p:cNvPr>
          <p:cNvGrpSpPr/>
          <p:nvPr/>
        </p:nvGrpSpPr>
        <p:grpSpPr>
          <a:xfrm>
            <a:off x="886049" y="6768520"/>
            <a:ext cx="436506" cy="243998"/>
            <a:chOff x="979386" y="4039317"/>
            <a:chExt cx="501329" cy="280233"/>
          </a:xfrm>
        </p:grpSpPr>
        <p:pic>
          <p:nvPicPr>
            <p:cNvPr id="28" name="図 27" descr="時計, 光, 挿絵, 記号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C408861-386F-BD48-2DE4-11D4B3137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11707" y="3950542"/>
              <a:ext cx="256774" cy="481242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3FB64E43-8063-D09E-CB5B-3D9A3E3B4B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5400000">
              <a:off x="1091620" y="3927083"/>
              <a:ext cx="256774" cy="481241"/>
            </a:xfrm>
            <a:prstGeom prst="rect">
              <a:avLst/>
            </a:prstGeom>
          </p:spPr>
        </p:pic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2E6C094-D9CA-F372-E75F-51AB7101F7F3}"/>
              </a:ext>
            </a:extLst>
          </p:cNvPr>
          <p:cNvSpPr txBox="1"/>
          <p:nvPr/>
        </p:nvSpPr>
        <p:spPr>
          <a:xfrm>
            <a:off x="1759329" y="8011428"/>
            <a:ext cx="400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●●就職ナビはキャリタス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アプリからの利用が便利！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C78719B-BDE2-34FD-EBE6-0355FACEC184}"/>
              </a:ext>
            </a:extLst>
          </p:cNvPr>
          <p:cNvSpPr txBox="1"/>
          <p:nvPr/>
        </p:nvSpPr>
        <p:spPr>
          <a:xfrm>
            <a:off x="1278582" y="4123746"/>
            <a:ext cx="29546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困ったときにまず相談！</a:t>
            </a:r>
          </a:p>
        </p:txBody>
      </p:sp>
      <p:sp>
        <p:nvSpPr>
          <p:cNvPr id="48" name="TextBox 9">
            <a:extLst>
              <a:ext uri="{FF2B5EF4-FFF2-40B4-BE49-F238E27FC236}">
                <a16:creationId xmlns:a16="http://schemas.microsoft.com/office/drawing/2014/main" id="{D7DC221C-79A8-D9BF-F19F-DF5426019677}"/>
              </a:ext>
            </a:extLst>
          </p:cNvPr>
          <p:cNvSpPr txBox="1"/>
          <p:nvPr/>
        </p:nvSpPr>
        <p:spPr>
          <a:xfrm>
            <a:off x="695093" y="4696492"/>
            <a:ext cx="6169489" cy="29751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キャリアに関する困りごとは、気軽に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キャリアセンターに相談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を！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BF67320F-1770-C372-A471-F0EBC28E5919}"/>
              </a:ext>
            </a:extLst>
          </p:cNvPr>
          <p:cNvSpPr/>
          <p:nvPr/>
        </p:nvSpPr>
        <p:spPr>
          <a:xfrm>
            <a:off x="4157339" y="4169487"/>
            <a:ext cx="1304581" cy="284518"/>
          </a:xfrm>
          <a:prstGeom prst="roundRect">
            <a:avLst>
              <a:gd name="adj" fmla="val 50000"/>
            </a:avLst>
          </a:prstGeom>
          <a:solidFill>
            <a:srgbClr val="81F5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キャリア相談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F1423E3-C73E-9E90-A37B-FE6ED5852C92}"/>
              </a:ext>
            </a:extLst>
          </p:cNvPr>
          <p:cNvSpPr txBox="1"/>
          <p:nvPr/>
        </p:nvSpPr>
        <p:spPr>
          <a:xfrm>
            <a:off x="1278582" y="5414290"/>
            <a:ext cx="4245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あなたに必要な情報がそこにある！</a:t>
            </a:r>
          </a:p>
        </p:txBody>
      </p:sp>
      <p:sp>
        <p:nvSpPr>
          <p:cNvPr id="51" name="TextBox 9">
            <a:extLst>
              <a:ext uri="{FF2B5EF4-FFF2-40B4-BE49-F238E27FC236}">
                <a16:creationId xmlns:a16="http://schemas.microsoft.com/office/drawing/2014/main" id="{0363EA47-8185-9C20-F126-5ADBB4B712E4}"/>
              </a:ext>
            </a:extLst>
          </p:cNvPr>
          <p:cNvSpPr txBox="1"/>
          <p:nvPr/>
        </p:nvSpPr>
        <p:spPr>
          <a:xfrm>
            <a:off x="695093" y="5987036"/>
            <a:ext cx="6169489" cy="29751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キャリアセンターではさまざまな切り口の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ガイダンスを開催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しています。</a:t>
            </a: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168622E0-DD4B-5FEE-970B-7792522FA4EC}"/>
              </a:ext>
            </a:extLst>
          </p:cNvPr>
          <p:cNvSpPr/>
          <p:nvPr/>
        </p:nvSpPr>
        <p:spPr>
          <a:xfrm>
            <a:off x="5436753" y="5451998"/>
            <a:ext cx="1304581" cy="284518"/>
          </a:xfrm>
          <a:prstGeom prst="roundRect">
            <a:avLst>
              <a:gd name="adj" fmla="val 50000"/>
            </a:avLst>
          </a:prstGeom>
          <a:solidFill>
            <a:srgbClr val="81F5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ガイダンス情報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E1F76684-A404-83E8-3519-FADCA91AFB4A}"/>
              </a:ext>
            </a:extLst>
          </p:cNvPr>
          <p:cNvSpPr txBox="1"/>
          <p:nvPr/>
        </p:nvSpPr>
        <p:spPr>
          <a:xfrm>
            <a:off x="1278582" y="6673514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内定確度の高い就活を！</a:t>
            </a:r>
          </a:p>
        </p:txBody>
      </p:sp>
      <p:sp>
        <p:nvSpPr>
          <p:cNvPr id="54" name="TextBox 9">
            <a:extLst>
              <a:ext uri="{FF2B5EF4-FFF2-40B4-BE49-F238E27FC236}">
                <a16:creationId xmlns:a16="http://schemas.microsoft.com/office/drawing/2014/main" id="{082AF478-7829-F7A5-8B56-869B518DE432}"/>
              </a:ext>
            </a:extLst>
          </p:cNvPr>
          <p:cNvSpPr txBox="1"/>
          <p:nvPr/>
        </p:nvSpPr>
        <p:spPr>
          <a:xfrm>
            <a:off x="695093" y="7246260"/>
            <a:ext cx="6169489" cy="29751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採用予定の学校に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絞って採用情報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を送っているから内定確度が高いのです。</a:t>
            </a: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C9B83961-156E-FE87-480A-078F8D250409}"/>
              </a:ext>
            </a:extLst>
          </p:cNvPr>
          <p:cNvSpPr/>
          <p:nvPr/>
        </p:nvSpPr>
        <p:spPr>
          <a:xfrm>
            <a:off x="4240960" y="6719255"/>
            <a:ext cx="2500374" cy="284518"/>
          </a:xfrm>
          <a:prstGeom prst="roundRect">
            <a:avLst>
              <a:gd name="adj" fmla="val 50000"/>
            </a:avLst>
          </a:prstGeom>
          <a:solidFill>
            <a:srgbClr val="81F5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求人情報・インターンシップ情報</a:t>
            </a:r>
          </a:p>
        </p:txBody>
      </p:sp>
      <p:pic>
        <p:nvPicPr>
          <p:cNvPr id="56" name="図 55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04DCEB-A3D8-E801-5591-26CCF74FAA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977" y="233543"/>
            <a:ext cx="1544049" cy="379647"/>
          </a:xfrm>
          <a:prstGeom prst="rect">
            <a:avLst/>
          </a:prstGeom>
        </p:spPr>
      </p:pic>
      <p:sp>
        <p:nvSpPr>
          <p:cNvPr id="57" name="ホームベース 47">
            <a:extLst>
              <a:ext uri="{FF2B5EF4-FFF2-40B4-BE49-F238E27FC236}">
                <a16:creationId xmlns:a16="http://schemas.microsoft.com/office/drawing/2014/main" id="{FC6DC696-FF4C-4898-61CA-8B314A620510}"/>
              </a:ext>
            </a:extLst>
          </p:cNvPr>
          <p:cNvSpPr/>
          <p:nvPr/>
        </p:nvSpPr>
        <p:spPr>
          <a:xfrm>
            <a:off x="-14389" y="175432"/>
            <a:ext cx="4649300" cy="496956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●●大学　キャリア支援サイト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7CA83A5B-FC74-0CE2-7076-C6F4833C4C80}"/>
              </a:ext>
            </a:extLst>
          </p:cNvPr>
          <p:cNvSpPr txBox="1"/>
          <p:nvPr/>
        </p:nvSpPr>
        <p:spPr>
          <a:xfrm>
            <a:off x="1710199" y="2870248"/>
            <a:ext cx="4139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キャリタス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アプリを活用して、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○○就活ナビをもっとスムーズに！</a:t>
            </a:r>
          </a:p>
        </p:txBody>
      </p:sp>
    </p:spTree>
    <p:extLst>
      <p:ext uri="{BB962C8B-B14F-4D97-AF65-F5344CB8AC3E}">
        <p14:creationId xmlns:p14="http://schemas.microsoft.com/office/powerpoint/2010/main" val="3867685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1670</TotalTime>
  <Words>236</Words>
  <Application>Microsoft Office PowerPoint</Application>
  <PresentationFormat>ユーザー設定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M+ 1c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株式会社キャリタス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A4チラシ-インターンシップ情報の活用</dc:title>
  <dc:creator>キャリタスUC</dc:creator>
  <cp:revision>117</cp:revision>
  <cp:lastPrinted>2026-03-11T00:22:54Z</cp:lastPrinted>
  <dcterms:created xsi:type="dcterms:W3CDTF">2025-03-20T23:34:27Z</dcterms:created>
  <dcterms:modified xsi:type="dcterms:W3CDTF">2026-03-11T01:11:02Z</dcterms:modified>
</cp:coreProperties>
</file>