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2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03588C"/>
    <a:srgbClr val="FFFFFF"/>
    <a:srgbClr val="FFE83F"/>
    <a:srgbClr val="F8EC00"/>
    <a:srgbClr val="0388A6"/>
    <a:srgbClr val="25B8D9"/>
    <a:srgbClr val="F1F9FB"/>
    <a:srgbClr val="189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>
        <p:scale>
          <a:sx n="98" d="100"/>
          <a:sy n="98" d="100"/>
        </p:scale>
        <p:origin x="15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FF4E-D85D-4C89-B386-AAC2F87BA94A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F1B7-32B7-4FD5-8C50-BF6F61E5A7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8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556D-8F13-4C86-9F6F-2FC47457CB2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554D-FEA8-41F3-A2D6-DA4651540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6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88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6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32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29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大きい, 飛ぶ, 男, 飛行機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D7A25EC-3878-D614-8DF4-7D550BBE23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1"/>
          <a:stretch/>
        </p:blipFill>
        <p:spPr>
          <a:xfrm>
            <a:off x="519" y="-1018"/>
            <a:ext cx="7558636" cy="1069283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936004-6FEA-C1AC-EFCB-0920D6216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22" b="6982"/>
          <a:stretch>
            <a:fillRect/>
          </a:stretch>
        </p:blipFill>
        <p:spPr>
          <a:xfrm>
            <a:off x="4110140" y="2269578"/>
            <a:ext cx="3528252" cy="281749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9AED471-0F01-F7B3-379A-E17D8C3D7E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39588"/>
          <a:stretch/>
        </p:blipFill>
        <p:spPr>
          <a:xfrm>
            <a:off x="1" y="10501297"/>
            <a:ext cx="7558636" cy="2154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2479D70-3710-EF3B-0F32-6B67EC99C9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88"/>
          <a:stretch/>
        </p:blipFill>
        <p:spPr>
          <a:xfrm>
            <a:off x="1" y="-1019"/>
            <a:ext cx="7558636" cy="34001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461AB7A-54B0-42A0-FF06-6082703BDAB1}"/>
              </a:ext>
            </a:extLst>
          </p:cNvPr>
          <p:cNvSpPr/>
          <p:nvPr userDrawn="1"/>
        </p:nvSpPr>
        <p:spPr>
          <a:xfrm>
            <a:off x="441187" y="7856239"/>
            <a:ext cx="6782400" cy="2565783"/>
          </a:xfrm>
          <a:prstGeom prst="rect">
            <a:avLst/>
          </a:prstGeom>
          <a:solidFill>
            <a:srgbClr val="189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endParaRPr kumimoji="1" lang="ja-JP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3F00DE-EFCB-5051-2A92-50F78E76E1FA}"/>
              </a:ext>
            </a:extLst>
          </p:cNvPr>
          <p:cNvSpPr/>
          <p:nvPr userDrawn="1"/>
        </p:nvSpPr>
        <p:spPr>
          <a:xfrm>
            <a:off x="388637" y="7814034"/>
            <a:ext cx="6782400" cy="255608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ts val="2000"/>
              </a:lnSpc>
            </a:pPr>
            <a:endParaRPr kumimoji="1" lang="ja-JP" alt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1910133-8100-CEFA-7DE5-29AFB230E48C}"/>
              </a:ext>
            </a:extLst>
          </p:cNvPr>
          <p:cNvGrpSpPr/>
          <p:nvPr/>
        </p:nvGrpSpPr>
        <p:grpSpPr>
          <a:xfrm>
            <a:off x="1260358" y="8317604"/>
            <a:ext cx="5038958" cy="1922901"/>
            <a:chOff x="1242962" y="8246589"/>
            <a:chExt cx="5038958" cy="1922901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CF27CA71-00D6-13F0-0E5F-7265AABF33A9}"/>
                </a:ext>
              </a:extLst>
            </p:cNvPr>
            <p:cNvGrpSpPr/>
            <p:nvPr/>
          </p:nvGrpSpPr>
          <p:grpSpPr>
            <a:xfrm>
              <a:off x="1284463" y="8246589"/>
              <a:ext cx="4997457" cy="1543020"/>
              <a:chOff x="1284463" y="8905462"/>
              <a:chExt cx="4997457" cy="1543020"/>
            </a:xfrm>
          </p:grpSpPr>
          <p:sp>
            <p:nvSpPr>
              <p:cNvPr id="20" name="角丸四角形 61">
                <a:extLst>
                  <a:ext uri="{FF2B5EF4-FFF2-40B4-BE49-F238E27FC236}">
                    <a16:creationId xmlns:a16="http://schemas.microsoft.com/office/drawing/2014/main" id="{777098B9-05C5-F98E-B25B-644D420C3514}"/>
                  </a:ext>
                </a:extLst>
              </p:cNvPr>
              <p:cNvSpPr/>
              <p:nvPr/>
            </p:nvSpPr>
            <p:spPr>
              <a:xfrm>
                <a:off x="1785649" y="8905462"/>
                <a:ext cx="3995085" cy="36628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6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公式アプリを無料でダウンロード</a:t>
                </a:r>
              </a:p>
            </p:txBody>
          </p: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63C056E0-F062-E98C-10A6-64CDDC611E6E}"/>
                  </a:ext>
                </a:extLst>
              </p:cNvPr>
              <p:cNvGrpSpPr/>
              <p:nvPr/>
            </p:nvGrpSpPr>
            <p:grpSpPr>
              <a:xfrm>
                <a:off x="1284463" y="9485800"/>
                <a:ext cx="4997457" cy="962682"/>
                <a:chOff x="1441525" y="9453527"/>
                <a:chExt cx="4997457" cy="962682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CA24FA75-1CE0-4D5B-62BB-3008048B941A}"/>
                    </a:ext>
                  </a:extLst>
                </p:cNvPr>
                <p:cNvSpPr txBox="1"/>
                <p:nvPr/>
              </p:nvSpPr>
              <p:spPr>
                <a:xfrm>
                  <a:off x="1569504" y="9453527"/>
                  <a:ext cx="1063112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b="1" dirty="0"/>
                    <a:t>iPhone</a:t>
                  </a:r>
                  <a:r>
                    <a:rPr kumimoji="1"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の方</a:t>
                  </a:r>
                  <a:endParaRPr kumimoji="1" lang="en-US" altLang="ja-JP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r>
                    <a:rPr kumimoji="1" lang="en-US" altLang="ja-JP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※iOS14.0</a:t>
                  </a:r>
                  <a:r>
                    <a:rPr kumimoji="1" lang="ja-JP" altLang="en-US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以上</a:t>
                  </a:r>
                </a:p>
              </p:txBody>
            </p:sp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F7645090-3703-16FE-89B2-32B4B89188D9}"/>
                    </a:ext>
                  </a:extLst>
                </p:cNvPr>
                <p:cNvSpPr txBox="1"/>
                <p:nvPr/>
              </p:nvSpPr>
              <p:spPr>
                <a:xfrm>
                  <a:off x="4261206" y="9453527"/>
                  <a:ext cx="114428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400" b="1" dirty="0"/>
                    <a:t>Android</a:t>
                  </a:r>
                  <a:r>
                    <a:rPr kumimoji="1" lang="ja-JP" altLang="en-US" sz="14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の方</a:t>
                  </a:r>
                  <a:endParaRPr kumimoji="1" lang="en-US" altLang="ja-JP" sz="1400" b="1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endParaRPr>
                </a:p>
                <a:p>
                  <a:r>
                    <a:rPr kumimoji="1" lang="en-US" altLang="ja-JP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※Android8.0</a:t>
                  </a:r>
                  <a:r>
                    <a:rPr kumimoji="1" lang="ja-JP" altLang="en-US" sz="800" b="1" dirty="0">
                      <a:latin typeface="BIZ UDPゴシック" panose="020B0400000000000000" pitchFamily="50" charset="-128"/>
                      <a:ea typeface="BIZ UDPゴシック" panose="020B0400000000000000" pitchFamily="50" charset="-128"/>
                    </a:rPr>
                    <a:t>以上</a:t>
                  </a:r>
                </a:p>
              </p:txBody>
            </p:sp>
            <p:pic>
              <p:nvPicPr>
                <p:cNvPr id="24" name="図 23">
                  <a:extLst>
                    <a:ext uri="{FF2B5EF4-FFF2-40B4-BE49-F238E27FC236}">
                      <a16:creationId xmlns:a16="http://schemas.microsoft.com/office/drawing/2014/main" id="{ED9D100C-9E32-AD6F-B18D-9BEDD32BDA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4890" y="9453527"/>
                  <a:ext cx="962682" cy="962682"/>
                </a:xfrm>
                <a:prstGeom prst="rect">
                  <a:avLst/>
                </a:prstGeom>
              </p:spPr>
            </p:pic>
            <p:pic>
              <p:nvPicPr>
                <p:cNvPr id="25" name="図 24">
                  <a:extLst>
                    <a:ext uri="{FF2B5EF4-FFF2-40B4-BE49-F238E27FC236}">
                      <a16:creationId xmlns:a16="http://schemas.microsoft.com/office/drawing/2014/main" id="{E4661B8C-C158-CF7E-873F-0C2D570B3B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76300" y="9453527"/>
                  <a:ext cx="962682" cy="962682"/>
                </a:xfrm>
                <a:prstGeom prst="rect">
                  <a:avLst/>
                </a:prstGeom>
              </p:spPr>
            </p:pic>
            <p:pic>
              <p:nvPicPr>
                <p:cNvPr id="26" name="図 25">
                  <a:extLst>
                    <a:ext uri="{FF2B5EF4-FFF2-40B4-BE49-F238E27FC236}">
                      <a16:creationId xmlns:a16="http://schemas.microsoft.com/office/drawing/2014/main" id="{EA197FB0-A080-2427-9D1C-C925CBEF17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1525" y="10069502"/>
                  <a:ext cx="1155688" cy="346707"/>
                </a:xfrm>
                <a:prstGeom prst="rect">
                  <a:avLst/>
                </a:prstGeom>
              </p:spPr>
            </p:pic>
            <p:pic>
              <p:nvPicPr>
                <p:cNvPr id="27" name="図 26">
                  <a:extLst>
                    <a:ext uri="{FF2B5EF4-FFF2-40B4-BE49-F238E27FC236}">
                      <a16:creationId xmlns:a16="http://schemas.microsoft.com/office/drawing/2014/main" id="{61BAF0A1-F35F-1598-3B17-EE1064F4FD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9806" y="10069502"/>
                  <a:ext cx="1155688" cy="346707"/>
                </a:xfrm>
                <a:prstGeom prst="rect">
                  <a:avLst/>
                </a:prstGeom>
              </p:spPr>
            </p:pic>
          </p:grp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758B818F-30A8-DA0B-9AB9-A5DB531F6528}"/>
                </a:ext>
              </a:extLst>
            </p:cNvPr>
            <p:cNvSpPr txBox="1"/>
            <p:nvPr/>
          </p:nvSpPr>
          <p:spPr>
            <a:xfrm>
              <a:off x="1242962" y="9861713"/>
              <a:ext cx="4588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 Store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iPod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iTunes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は、米国および他国の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Apple Inc.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の登録商標です。</a:t>
              </a:r>
            </a:p>
            <a:p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Android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Android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ロゴ、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Play</a:t>
              </a:r>
              <a:r>
                <a:rPr kumimoji="1" lang="ja-JP" altLang="en-US" sz="700" dirty="0" err="1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Play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ロゴは、</a:t>
              </a:r>
              <a:r>
                <a:rPr kumimoji="1" lang="en-US" altLang="ja-JP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Google LLC </a:t>
              </a:r>
              <a:r>
                <a: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の商標です。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87F8A68-E3D8-EAA8-EE2F-B4A8D2CC99A1}"/>
              </a:ext>
            </a:extLst>
          </p:cNvPr>
          <p:cNvGrpSpPr/>
          <p:nvPr userDrawn="1"/>
        </p:nvGrpSpPr>
        <p:grpSpPr>
          <a:xfrm>
            <a:off x="380430" y="4249226"/>
            <a:ext cx="6782795" cy="3337940"/>
            <a:chOff x="380430" y="4249226"/>
            <a:chExt cx="6782795" cy="3337940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10C42BF4-4C2C-B6EA-C169-C3CB9C3AE7FC}"/>
                </a:ext>
              </a:extLst>
            </p:cNvPr>
            <p:cNvGrpSpPr/>
            <p:nvPr/>
          </p:nvGrpSpPr>
          <p:grpSpPr>
            <a:xfrm>
              <a:off x="2658414" y="4249226"/>
              <a:ext cx="2232023" cy="3337940"/>
              <a:chOff x="436005" y="4133114"/>
              <a:chExt cx="2232023" cy="3337940"/>
            </a:xfrm>
          </p:grpSpPr>
          <p:sp>
            <p:nvSpPr>
              <p:cNvPr id="40" name="직사각형 19">
                <a:extLst>
                  <a:ext uri="{FF2B5EF4-FFF2-40B4-BE49-F238E27FC236}">
                    <a16:creationId xmlns:a16="http://schemas.microsoft.com/office/drawing/2014/main" id="{91B50F12-054F-F171-3C44-FFFFB5274817}"/>
                  </a:ext>
                </a:extLst>
              </p:cNvPr>
              <p:cNvSpPr/>
              <p:nvPr/>
            </p:nvSpPr>
            <p:spPr>
              <a:xfrm>
                <a:off x="436005" y="4488769"/>
                <a:ext cx="2232000" cy="1116267"/>
              </a:xfrm>
              <a:prstGeom prst="rect">
                <a:avLst/>
              </a:prstGeom>
              <a:solidFill>
                <a:srgbClr val="03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41" name="타원 20">
                <a:extLst>
                  <a:ext uri="{FF2B5EF4-FFF2-40B4-BE49-F238E27FC236}">
                    <a16:creationId xmlns:a16="http://schemas.microsoft.com/office/drawing/2014/main" id="{4C7075F2-04FE-0524-B8FD-2974F7A98C49}"/>
                  </a:ext>
                </a:extLst>
              </p:cNvPr>
              <p:cNvSpPr/>
              <p:nvPr/>
            </p:nvSpPr>
            <p:spPr>
              <a:xfrm>
                <a:off x="1213325" y="4133114"/>
                <a:ext cx="688206" cy="686385"/>
              </a:xfrm>
              <a:prstGeom prst="ellipse">
                <a:avLst/>
              </a:prstGeom>
              <a:solidFill>
                <a:srgbClr val="03588C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oto Sans"/>
                    <a:ea typeface="맑은 고딕"/>
                    <a:cs typeface="+mn-cs"/>
                  </a:rPr>
                  <a:t>02</a:t>
                </a: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42" name="사각형: 둥근 모서리 92">
                <a:extLst>
                  <a:ext uri="{FF2B5EF4-FFF2-40B4-BE49-F238E27FC236}">
                    <a16:creationId xmlns:a16="http://schemas.microsoft.com/office/drawing/2014/main" id="{E2DBBFC0-BC4F-A646-2D6C-B3428FBE4E75}"/>
                  </a:ext>
                </a:extLst>
              </p:cNvPr>
              <p:cNvSpPr/>
              <p:nvPr/>
            </p:nvSpPr>
            <p:spPr>
              <a:xfrm>
                <a:off x="436028" y="5870288"/>
                <a:ext cx="2232000" cy="1600766"/>
              </a:xfrm>
              <a:prstGeom prst="roundRect">
                <a:avLst>
                  <a:gd name="adj" fmla="val 5743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03588C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latinLnBrk="1"/>
                <a:endParaRPr kumimoji="0" lang="en-US" altLang="ko" sz="2000" i="0" strike="noStrike" kern="0" cap="none" spc="0" normalizeH="0" baseline="0" noProof="0" dirty="0">
                  <a:ln>
                    <a:noFill/>
                  </a:ln>
                  <a:solidFill>
                    <a:srgbClr val="03588C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43" name="이등변 삼각형 21">
                <a:extLst>
                  <a:ext uri="{FF2B5EF4-FFF2-40B4-BE49-F238E27FC236}">
                    <a16:creationId xmlns:a16="http://schemas.microsoft.com/office/drawing/2014/main" id="{9CD9FDB6-7617-2243-3327-8110ABF07B12}"/>
                  </a:ext>
                </a:extLst>
              </p:cNvPr>
              <p:cNvSpPr/>
              <p:nvPr/>
            </p:nvSpPr>
            <p:spPr>
              <a:xfrm rot="10800000">
                <a:off x="1310751" y="5605036"/>
                <a:ext cx="493354" cy="218327"/>
              </a:xfrm>
              <a:prstGeom prst="triangle">
                <a:avLst/>
              </a:prstGeom>
              <a:solidFill>
                <a:srgbClr val="03588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3AAFDA43-789A-760B-0B0D-7092B011F011}"/>
                </a:ext>
              </a:extLst>
            </p:cNvPr>
            <p:cNvGrpSpPr/>
            <p:nvPr/>
          </p:nvGrpSpPr>
          <p:grpSpPr>
            <a:xfrm>
              <a:off x="4931739" y="4249226"/>
              <a:ext cx="2231486" cy="3337940"/>
              <a:chOff x="436005" y="4133114"/>
              <a:chExt cx="2242846" cy="3337940"/>
            </a:xfrm>
          </p:grpSpPr>
          <p:sp>
            <p:nvSpPr>
              <p:cNvPr id="36" name="직사각형 19">
                <a:extLst>
                  <a:ext uri="{FF2B5EF4-FFF2-40B4-BE49-F238E27FC236}">
                    <a16:creationId xmlns:a16="http://schemas.microsoft.com/office/drawing/2014/main" id="{2A552D97-F561-EF83-4434-6CEE20318ABD}"/>
                  </a:ext>
                </a:extLst>
              </p:cNvPr>
              <p:cNvSpPr/>
              <p:nvPr/>
            </p:nvSpPr>
            <p:spPr>
              <a:xfrm>
                <a:off x="436005" y="4488769"/>
                <a:ext cx="2242846" cy="1116267"/>
              </a:xfrm>
              <a:prstGeom prst="rect">
                <a:avLst/>
              </a:prstGeom>
              <a:solidFill>
                <a:srgbClr val="0388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7" name="타원 20">
                <a:extLst>
                  <a:ext uri="{FF2B5EF4-FFF2-40B4-BE49-F238E27FC236}">
                    <a16:creationId xmlns:a16="http://schemas.microsoft.com/office/drawing/2014/main" id="{6020C91A-59CE-BF59-63B7-5F6AB714DA9F}"/>
                  </a:ext>
                </a:extLst>
              </p:cNvPr>
              <p:cNvSpPr/>
              <p:nvPr/>
            </p:nvSpPr>
            <p:spPr>
              <a:xfrm>
                <a:off x="1213325" y="4133114"/>
                <a:ext cx="688206" cy="686385"/>
              </a:xfrm>
              <a:prstGeom prst="ellipse">
                <a:avLst/>
              </a:prstGeom>
              <a:solidFill>
                <a:srgbClr val="0388A6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oto Sans"/>
                    <a:ea typeface="맑은 고딕"/>
                    <a:cs typeface="+mn-cs"/>
                  </a:rPr>
                  <a:t>03</a:t>
                </a: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8" name="사각형: 둥근 모서리 92">
                <a:extLst>
                  <a:ext uri="{FF2B5EF4-FFF2-40B4-BE49-F238E27FC236}">
                    <a16:creationId xmlns:a16="http://schemas.microsoft.com/office/drawing/2014/main" id="{A23DCACD-FBEE-3B54-A690-76C489DF2100}"/>
                  </a:ext>
                </a:extLst>
              </p:cNvPr>
              <p:cNvSpPr/>
              <p:nvPr/>
            </p:nvSpPr>
            <p:spPr>
              <a:xfrm>
                <a:off x="436028" y="5870288"/>
                <a:ext cx="2242800" cy="1600766"/>
              </a:xfrm>
              <a:prstGeom prst="roundRect">
                <a:avLst>
                  <a:gd name="adj" fmla="val 5743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0388A6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latinLnBrk="1"/>
                <a:endParaRPr kumimoji="0" lang="en-US" altLang="ko" sz="2000" i="0" strike="noStrike" kern="0" cap="none" spc="0" normalizeH="0" baseline="0" noProof="0" dirty="0">
                  <a:ln>
                    <a:noFill/>
                  </a:ln>
                  <a:solidFill>
                    <a:srgbClr val="03588C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9" name="이등변 삼각형 21">
                <a:extLst>
                  <a:ext uri="{FF2B5EF4-FFF2-40B4-BE49-F238E27FC236}">
                    <a16:creationId xmlns:a16="http://schemas.microsoft.com/office/drawing/2014/main" id="{CCDE961B-ADC3-E3AF-C203-CB07E9246660}"/>
                  </a:ext>
                </a:extLst>
              </p:cNvPr>
              <p:cNvSpPr/>
              <p:nvPr/>
            </p:nvSpPr>
            <p:spPr>
              <a:xfrm rot="10800000">
                <a:off x="1310751" y="5605036"/>
                <a:ext cx="493354" cy="218327"/>
              </a:xfrm>
              <a:prstGeom prst="triangle">
                <a:avLst/>
              </a:prstGeom>
              <a:solidFill>
                <a:srgbClr val="0388A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8F8D730-CB64-DF34-7F88-EA9C0E5C42A3}"/>
                </a:ext>
              </a:extLst>
            </p:cNvPr>
            <p:cNvGrpSpPr/>
            <p:nvPr/>
          </p:nvGrpSpPr>
          <p:grpSpPr>
            <a:xfrm>
              <a:off x="380430" y="4249226"/>
              <a:ext cx="2232023" cy="3337940"/>
              <a:chOff x="436005" y="4133114"/>
              <a:chExt cx="2232023" cy="3337940"/>
            </a:xfrm>
          </p:grpSpPr>
          <p:sp>
            <p:nvSpPr>
              <p:cNvPr id="32" name="직사각형 19">
                <a:extLst>
                  <a:ext uri="{FF2B5EF4-FFF2-40B4-BE49-F238E27FC236}">
                    <a16:creationId xmlns:a16="http://schemas.microsoft.com/office/drawing/2014/main" id="{7EFF7F0E-45A6-CC62-7C4B-8128811614AE}"/>
                  </a:ext>
                </a:extLst>
              </p:cNvPr>
              <p:cNvSpPr/>
              <p:nvPr/>
            </p:nvSpPr>
            <p:spPr>
              <a:xfrm>
                <a:off x="436005" y="4488769"/>
                <a:ext cx="2232000" cy="1116267"/>
              </a:xfrm>
              <a:prstGeom prst="rect">
                <a:avLst/>
              </a:prstGeom>
              <a:solidFill>
                <a:srgbClr val="25B8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3" name="타원 20">
                <a:extLst>
                  <a:ext uri="{FF2B5EF4-FFF2-40B4-BE49-F238E27FC236}">
                    <a16:creationId xmlns:a16="http://schemas.microsoft.com/office/drawing/2014/main" id="{724FBEEF-75ED-1321-CE28-548CB0EE62E3}"/>
                  </a:ext>
                </a:extLst>
              </p:cNvPr>
              <p:cNvSpPr/>
              <p:nvPr/>
            </p:nvSpPr>
            <p:spPr>
              <a:xfrm>
                <a:off x="1213325" y="4133114"/>
                <a:ext cx="688206" cy="686385"/>
              </a:xfrm>
              <a:prstGeom prst="ellipse">
                <a:avLst/>
              </a:prstGeom>
              <a:solidFill>
                <a:srgbClr val="25B8D9"/>
              </a:solidFill>
              <a:ln w="381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Noto Sans"/>
                    <a:ea typeface="맑은 고딕"/>
                    <a:cs typeface="+mn-cs"/>
                  </a:rPr>
                  <a:t>01</a:t>
                </a:r>
                <a:endParaRPr kumimoji="0" lang="ko-KR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4" name="사각형: 둥근 모서리 92">
                <a:extLst>
                  <a:ext uri="{FF2B5EF4-FFF2-40B4-BE49-F238E27FC236}">
                    <a16:creationId xmlns:a16="http://schemas.microsoft.com/office/drawing/2014/main" id="{6023EEE4-0695-D6F1-7E7F-8B31D2AC8145}"/>
                  </a:ext>
                </a:extLst>
              </p:cNvPr>
              <p:cNvSpPr/>
              <p:nvPr/>
            </p:nvSpPr>
            <p:spPr>
              <a:xfrm>
                <a:off x="436028" y="5870288"/>
                <a:ext cx="2232000" cy="1600766"/>
              </a:xfrm>
              <a:prstGeom prst="roundRect">
                <a:avLst>
                  <a:gd name="adj" fmla="val 5743"/>
                </a:avLst>
              </a:prstGeom>
              <a:solidFill>
                <a:srgbClr val="FFFFFF"/>
              </a:solidFill>
              <a:ln w="12700" cap="flat" cmpd="sng" algn="ctr">
                <a:solidFill>
                  <a:srgbClr val="25B8D9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 defTabSz="914400" latinLnBrk="1"/>
                <a:endParaRPr kumimoji="0" lang="en-US" altLang="ko" sz="2000" i="0" strike="noStrike" kern="0" cap="none" spc="0" normalizeH="0" baseline="0" noProof="0" dirty="0">
                  <a:ln>
                    <a:noFill/>
                  </a:ln>
                  <a:solidFill>
                    <a:srgbClr val="03588C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  <p:sp>
            <p:nvSpPr>
              <p:cNvPr id="35" name="이등변 삼각형 21">
                <a:extLst>
                  <a:ext uri="{FF2B5EF4-FFF2-40B4-BE49-F238E27FC236}">
                    <a16:creationId xmlns:a16="http://schemas.microsoft.com/office/drawing/2014/main" id="{BD690D8E-2DA8-BBF8-260D-C9E3037520CD}"/>
                  </a:ext>
                </a:extLst>
              </p:cNvPr>
              <p:cNvSpPr/>
              <p:nvPr/>
            </p:nvSpPr>
            <p:spPr>
              <a:xfrm rot="10800000">
                <a:off x="1310751" y="5605036"/>
                <a:ext cx="493354" cy="218327"/>
              </a:xfrm>
              <a:prstGeom prst="triangle">
                <a:avLst/>
              </a:prstGeom>
              <a:solidFill>
                <a:srgbClr val="25B8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to Sans"/>
                  <a:ea typeface="맑은 고딕"/>
                  <a:cs typeface="+mn-cs"/>
                </a:endParaRPr>
              </a:p>
            </p:txBody>
          </p:sp>
        </p:grpSp>
      </p:grpSp>
      <p:pic>
        <p:nvPicPr>
          <p:cNvPr id="44" name="図 43" descr="テキスト, 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67D958-F751-0644-DB9C-349B08AADBF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8" y="1269306"/>
            <a:ext cx="7185037" cy="14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3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95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5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69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06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5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7A02-1D49-49FD-81EB-FF3C25A83976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4D72-7742-41CE-804C-960339110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7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C5F18A-BAC4-FA3B-61AF-B710C477A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0138" y="3601438"/>
            <a:ext cx="4799391" cy="6788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FE710AA-33EA-9F9C-D34C-D72E718421C0}"/>
              </a:ext>
            </a:extLst>
          </p:cNvPr>
          <p:cNvSpPr/>
          <p:nvPr/>
        </p:nvSpPr>
        <p:spPr>
          <a:xfrm>
            <a:off x="1161143" y="3931037"/>
            <a:ext cx="3748314" cy="40352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53CE191-BC09-E343-F7E8-4A4FD3EE5C28}"/>
              </a:ext>
            </a:extLst>
          </p:cNvPr>
          <p:cNvSpPr/>
          <p:nvPr/>
        </p:nvSpPr>
        <p:spPr>
          <a:xfrm>
            <a:off x="1161142" y="5187862"/>
            <a:ext cx="3387412" cy="103380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9E18FF-95AA-6EAE-E7D3-1C7C0D48A392}"/>
              </a:ext>
            </a:extLst>
          </p:cNvPr>
          <p:cNvSpPr txBox="1"/>
          <p:nvPr/>
        </p:nvSpPr>
        <p:spPr>
          <a:xfrm>
            <a:off x="457227" y="371055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AE3EA3-04CA-69E3-F8F2-CC25C00FB653}"/>
              </a:ext>
            </a:extLst>
          </p:cNvPr>
          <p:cNvSpPr txBox="1"/>
          <p:nvPr/>
        </p:nvSpPr>
        <p:spPr>
          <a:xfrm>
            <a:off x="0" y="1011482"/>
            <a:ext cx="7559676" cy="2416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0" rtlCol="0" anchor="ctr">
            <a:no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変更できる箇所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①名称：学校名・学校で設定したキャリタス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のサイト名に変更してください。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②ロゴ：学校ロゴを追加できます。不要な場合は削除してください。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③メインタイトル：キャリタス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のサイト名および学校名を変更してください。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④コンテンツ：任意のタイトル・本文に変更可能です。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⑤サイト名：学校で設定したキャリタス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のサイト名に変更してください。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600" u="sng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そのほかの箇所は変更できませんので、そのまま印刷してください。</a:t>
            </a:r>
            <a:endParaRPr kumimoji="1" lang="en-US" altLang="ja-JP" sz="1600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5832EE-5912-67AD-E846-BE2BA79AB399}"/>
              </a:ext>
            </a:extLst>
          </p:cNvPr>
          <p:cNvSpPr/>
          <p:nvPr/>
        </p:nvSpPr>
        <p:spPr>
          <a:xfrm>
            <a:off x="-1" y="1"/>
            <a:ext cx="7559675" cy="10381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次ページのチラシを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サイズでプリントアウトして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学生に配布してください。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B603649-C6F1-17FA-28CD-EABD053913D4}"/>
              </a:ext>
            </a:extLst>
          </p:cNvPr>
          <p:cNvSpPr/>
          <p:nvPr/>
        </p:nvSpPr>
        <p:spPr>
          <a:xfrm>
            <a:off x="6398530" y="9681881"/>
            <a:ext cx="914400" cy="1009931"/>
          </a:xfrm>
          <a:prstGeom prst="downArrow">
            <a:avLst/>
          </a:pr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383DF2B-3F76-834F-E7BB-698269C70710}"/>
              </a:ext>
            </a:extLst>
          </p:cNvPr>
          <p:cNvSpPr/>
          <p:nvPr/>
        </p:nvSpPr>
        <p:spPr>
          <a:xfrm>
            <a:off x="1161143" y="6264281"/>
            <a:ext cx="5237388" cy="220872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A0282E-F7BD-20A5-B2FD-08A40371C377}"/>
              </a:ext>
            </a:extLst>
          </p:cNvPr>
          <p:cNvSpPr txBox="1"/>
          <p:nvPr/>
        </p:nvSpPr>
        <p:spPr>
          <a:xfrm>
            <a:off x="457228" y="547541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F98D0E-66CB-A56E-1F05-6A87922F88EE}"/>
              </a:ext>
            </a:extLst>
          </p:cNvPr>
          <p:cNvSpPr/>
          <p:nvPr/>
        </p:nvSpPr>
        <p:spPr>
          <a:xfrm>
            <a:off x="5023757" y="3973650"/>
            <a:ext cx="1127388" cy="31829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9B0818-AA3A-60CA-2902-5DB02EC2407C}"/>
              </a:ext>
            </a:extLst>
          </p:cNvPr>
          <p:cNvSpPr txBox="1"/>
          <p:nvPr/>
        </p:nvSpPr>
        <p:spPr>
          <a:xfrm>
            <a:off x="6151145" y="3710557"/>
            <a:ext cx="59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6794C1E-EE5D-E52F-9AEF-279D7BC067C3}"/>
              </a:ext>
            </a:extLst>
          </p:cNvPr>
          <p:cNvSpPr/>
          <p:nvPr/>
        </p:nvSpPr>
        <p:spPr>
          <a:xfrm>
            <a:off x="1161142" y="8638761"/>
            <a:ext cx="5237388" cy="20992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331ED0-4553-8E87-A0F1-770E5E955193}"/>
              </a:ext>
            </a:extLst>
          </p:cNvPr>
          <p:cNvSpPr txBox="1"/>
          <p:nvPr/>
        </p:nvSpPr>
        <p:spPr>
          <a:xfrm>
            <a:off x="457227" y="69500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12A96F-D1B0-6031-EED5-730E06362934}"/>
              </a:ext>
            </a:extLst>
          </p:cNvPr>
          <p:cNvSpPr txBox="1"/>
          <p:nvPr/>
        </p:nvSpPr>
        <p:spPr>
          <a:xfrm>
            <a:off x="457227" y="84513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350529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0164BFC-A04E-81A5-069B-8338A4708CE6}"/>
              </a:ext>
            </a:extLst>
          </p:cNvPr>
          <p:cNvSpPr txBox="1"/>
          <p:nvPr/>
        </p:nvSpPr>
        <p:spPr>
          <a:xfrm>
            <a:off x="2658156" y="4990993"/>
            <a:ext cx="22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エントリーまで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迷わない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4ED06D6-1746-9653-972C-4B115C548527}"/>
              </a:ext>
            </a:extLst>
          </p:cNvPr>
          <p:cNvSpPr txBox="1"/>
          <p:nvPr/>
        </p:nvSpPr>
        <p:spPr>
          <a:xfrm>
            <a:off x="2758197" y="6169805"/>
            <a:ext cx="2130365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○○就活ナビから、企業マイページ・マイナビ・リクナビ等へのエントリーもスムーズ。気になる企業に、すぐアクションできます。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091F276-B099-DEF0-14D5-E3A827606E8F}"/>
              </a:ext>
            </a:extLst>
          </p:cNvPr>
          <p:cNvSpPr txBox="1"/>
          <p:nvPr/>
        </p:nvSpPr>
        <p:spPr>
          <a:xfrm>
            <a:off x="4931482" y="4990993"/>
            <a:ext cx="22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本学ならではの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企業情報が見られる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F04A302-0968-7A34-FCA9-40266AA46F77}"/>
              </a:ext>
            </a:extLst>
          </p:cNvPr>
          <p:cNvSpPr txBox="1"/>
          <p:nvPr/>
        </p:nvSpPr>
        <p:spPr>
          <a:xfrm>
            <a:off x="5031237" y="6169805"/>
            <a:ext cx="2119574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先輩の就職体験談や応対情報、おすすめコメント・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OB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OG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情報など、他の就活サイトでは分からない学校独自の情報が満載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8EE618-2003-F221-B8D4-9248AD16510F}"/>
              </a:ext>
            </a:extLst>
          </p:cNvPr>
          <p:cNvSpPr txBox="1"/>
          <p:nvPr/>
        </p:nvSpPr>
        <p:spPr>
          <a:xfrm>
            <a:off x="380172" y="4990993"/>
            <a:ext cx="2243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大学に届く求人は、</a:t>
            </a:r>
            <a:endParaRPr kumimoji="1" lang="en-US" altLang="ja-JP"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内定につながりやすい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E2E5D5-CEB3-A85F-5E50-1EA774DDCF35}"/>
              </a:ext>
            </a:extLst>
          </p:cNvPr>
          <p:cNvSpPr txBox="1"/>
          <p:nvPr/>
        </p:nvSpPr>
        <p:spPr>
          <a:xfrm>
            <a:off x="480213" y="6169805"/>
            <a:ext cx="2130365" cy="121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企業がターゲット校を絞って配信している求人だから、「○○大学の学生を採用したい！」企業の情報が集まっています。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83ED28A-3E82-337A-91F2-F31D734D1032}"/>
              </a:ext>
            </a:extLst>
          </p:cNvPr>
          <p:cNvSpPr txBox="1"/>
          <p:nvPr/>
        </p:nvSpPr>
        <p:spPr>
          <a:xfrm>
            <a:off x="427942" y="2601901"/>
            <a:ext cx="4071487" cy="163269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3800"/>
              </a:lnSpc>
            </a:pPr>
            <a:r>
              <a:rPr kumimoji="1" lang="ja-JP" altLang="en-US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○○就活ナビで、</a:t>
            </a:r>
            <a:endParaRPr kumimoji="1" lang="en-US" altLang="ja-JP" sz="2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kumimoji="1" lang="ja-JP" altLang="en-US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○○大学に届いている</a:t>
            </a:r>
            <a:endParaRPr kumimoji="1" lang="en-US" altLang="ja-JP" sz="2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800"/>
              </a:lnSpc>
            </a:pPr>
            <a:r>
              <a:rPr kumimoji="1" lang="ja-JP" altLang="en-US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求人情報をチェックしよう</a:t>
            </a:r>
            <a:r>
              <a:rPr kumimoji="1" lang="en-US" altLang="ja-JP" sz="2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</a:t>
            </a:r>
            <a:endParaRPr kumimoji="1" lang="ja-JP" altLang="en-US" sz="2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ホームベース 47">
            <a:extLst>
              <a:ext uri="{FF2B5EF4-FFF2-40B4-BE49-F238E27FC236}">
                <a16:creationId xmlns:a16="http://schemas.microsoft.com/office/drawing/2014/main" id="{E8A35CE6-707A-7985-05A2-3B0C7BF08521}"/>
              </a:ext>
            </a:extLst>
          </p:cNvPr>
          <p:cNvSpPr/>
          <p:nvPr/>
        </p:nvSpPr>
        <p:spPr>
          <a:xfrm>
            <a:off x="-14389" y="582439"/>
            <a:ext cx="5509102" cy="49695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●●大学　キャリア支援サイト</a:t>
            </a:r>
          </a:p>
        </p:txBody>
      </p:sp>
      <p:pic>
        <p:nvPicPr>
          <p:cNvPr id="10" name="図 9" descr="武器, はさみ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B3FEE7D-A889-B1C4-05B9-D5F4E5F39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6" y="641093"/>
            <a:ext cx="1544049" cy="37964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197EC7-8DCC-96AE-8ACE-CEBF86021BB2}"/>
              </a:ext>
            </a:extLst>
          </p:cNvPr>
          <p:cNvSpPr txBox="1"/>
          <p:nvPr/>
        </p:nvSpPr>
        <p:spPr>
          <a:xfrm>
            <a:off x="1776725" y="7990845"/>
            <a:ext cx="4006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○○就活ナビはキャリタス</a:t>
            </a:r>
            <a:r>
              <a:rPr kumimoji="1"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UC</a:t>
            </a:r>
            <a:r>
              <a:rPr kumimoji="1"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アプリからの利用が便利！</a:t>
            </a:r>
          </a:p>
        </p:txBody>
      </p:sp>
    </p:spTree>
    <p:extLst>
      <p:ext uri="{BB962C8B-B14F-4D97-AF65-F5344CB8AC3E}">
        <p14:creationId xmlns:p14="http://schemas.microsoft.com/office/powerpoint/2010/main" val="192624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</TotalTime>
  <Words>270</Words>
  <Application>Microsoft Office PowerPoint</Application>
  <PresentationFormat>ユーザー設定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游ゴシック</vt:lpstr>
      <vt:lpstr>Arial</vt:lpstr>
      <vt:lpstr>Calibri</vt:lpstr>
      <vt:lpstr>Calibri Light</vt:lpstr>
      <vt:lpstr>Noto Sans</vt:lpstr>
      <vt:lpstr>Office テーマ</vt:lpstr>
      <vt:lpstr>PowerPoint プレゼンテーション</vt:lpstr>
      <vt:lpstr>PowerPoint プレゼンテーション</vt:lpstr>
    </vt:vector>
  </TitlesOfParts>
  <Company>株式会社キャリタス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A4チラシ-2027年卒エントリー開始</dc:title>
  <dc:creator>キャリタスUC</dc:creator>
  <cp:revision>86</cp:revision>
  <cp:lastPrinted>2026-02-10T00:34:19Z</cp:lastPrinted>
  <dcterms:created xsi:type="dcterms:W3CDTF">2025-03-20T23:34:27Z</dcterms:created>
  <dcterms:modified xsi:type="dcterms:W3CDTF">2026-02-10T00:48:26Z</dcterms:modified>
</cp:coreProperties>
</file>