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9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B6"/>
    <a:srgbClr val="BF950E"/>
    <a:srgbClr val="FFFFFF"/>
    <a:srgbClr val="C9BC9C"/>
    <a:srgbClr val="182F75"/>
    <a:srgbClr val="396ACB"/>
    <a:srgbClr val="384042"/>
    <a:srgbClr val="313131"/>
    <a:srgbClr val="6075AA"/>
    <a:srgbClr val="7AB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F4E-D85D-4C89-B386-AAC2F87BA94A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F1B7-32B7-4FD5-8C50-BF6F61E5A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8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0556D-8F13-4C86-9F6F-2FC47457CB20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554D-FEA8-41F3-A2D6-DA465154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FB35A36-FDF9-7C47-3105-3A576DD2CB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" y="31"/>
            <a:ext cx="7558779" cy="1069175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FFA6A7-C9E7-B0B5-8F44-F3AE80ABD536}"/>
              </a:ext>
            </a:extLst>
          </p:cNvPr>
          <p:cNvGrpSpPr/>
          <p:nvPr userDrawn="1"/>
        </p:nvGrpSpPr>
        <p:grpSpPr>
          <a:xfrm>
            <a:off x="539837" y="7644658"/>
            <a:ext cx="6480000" cy="2591059"/>
            <a:chOff x="539837" y="7644658"/>
            <a:chExt cx="6480000" cy="2591059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A3ED193-509B-F595-9356-02992A9F0740}"/>
                </a:ext>
              </a:extLst>
            </p:cNvPr>
            <p:cNvSpPr/>
            <p:nvPr/>
          </p:nvSpPr>
          <p:spPr>
            <a:xfrm>
              <a:off x="539837" y="7644658"/>
              <a:ext cx="6480000" cy="2591059"/>
            </a:xfrm>
            <a:prstGeom prst="rect">
              <a:avLst/>
            </a:prstGeom>
            <a:solidFill>
              <a:schemeClr val="bg1"/>
            </a:solidFill>
            <a:ln w="101600">
              <a:solidFill>
                <a:srgbClr val="0052B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角丸四角形 61">
              <a:extLst>
                <a:ext uri="{FF2B5EF4-FFF2-40B4-BE49-F238E27FC236}">
                  <a16:creationId xmlns:a16="http://schemas.microsoft.com/office/drawing/2014/main" id="{81E519F0-205E-4895-DA0C-361BEA7462AA}"/>
                </a:ext>
              </a:extLst>
            </p:cNvPr>
            <p:cNvSpPr/>
            <p:nvPr/>
          </p:nvSpPr>
          <p:spPr>
            <a:xfrm>
              <a:off x="1929725" y="8206514"/>
              <a:ext cx="4006225" cy="352946"/>
            </a:xfrm>
            <a:prstGeom prst="roundRect">
              <a:avLst>
                <a:gd name="adj" fmla="val 50000"/>
              </a:avLst>
            </a:prstGeom>
            <a:solidFill>
              <a:srgbClr val="0052B6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公式アプリを無料でダウンロード</a:t>
              </a: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F84D9157-50E1-51C6-81ED-248E0A52B98D}"/>
                </a:ext>
              </a:extLst>
            </p:cNvPr>
            <p:cNvGrpSpPr/>
            <p:nvPr/>
          </p:nvGrpSpPr>
          <p:grpSpPr>
            <a:xfrm>
              <a:off x="1242962" y="8758998"/>
              <a:ext cx="5038958" cy="1342563"/>
              <a:chOff x="1242962" y="8959054"/>
              <a:chExt cx="5038958" cy="1342563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9A05C324-7A2A-807D-8252-75BDA0B41808}"/>
                  </a:ext>
                </a:extLst>
              </p:cNvPr>
              <p:cNvGrpSpPr/>
              <p:nvPr/>
            </p:nvGrpSpPr>
            <p:grpSpPr>
              <a:xfrm>
                <a:off x="1284463" y="8959054"/>
                <a:ext cx="4997457" cy="962682"/>
                <a:chOff x="1441525" y="9453527"/>
                <a:chExt cx="4997457" cy="962682"/>
              </a:xfrm>
            </p:grpSpPr>
            <p:sp>
              <p:nvSpPr>
                <p:cNvPr id="14" name="テキスト ボックス 13">
                  <a:extLst>
                    <a:ext uri="{FF2B5EF4-FFF2-40B4-BE49-F238E27FC236}">
                      <a16:creationId xmlns:a16="http://schemas.microsoft.com/office/drawing/2014/main" id="{657E4CB7-5947-CD40-AE09-50CDB3A45927}"/>
                    </a:ext>
                  </a:extLst>
                </p:cNvPr>
                <p:cNvSpPr txBox="1"/>
                <p:nvPr/>
              </p:nvSpPr>
              <p:spPr>
                <a:xfrm>
                  <a:off x="1569504" y="9453527"/>
                  <a:ext cx="1063112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400" b="1" dirty="0"/>
                    <a:t>iPhone</a:t>
                  </a:r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の方</a:t>
                  </a:r>
                  <a:endPara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r>
                    <a:rPr kumimoji="1" lang="en-US" altLang="ja-JP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※iOS14.0</a:t>
                  </a:r>
                  <a:r>
                    <a:rPr kumimoji="1" lang="ja-JP" altLang="en-US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以上</a:t>
                  </a:r>
                </a:p>
              </p:txBody>
            </p:sp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0EA2EC7C-0FD5-B8FD-3995-F4B2F3E491C2}"/>
                    </a:ext>
                  </a:extLst>
                </p:cNvPr>
                <p:cNvSpPr txBox="1"/>
                <p:nvPr/>
              </p:nvSpPr>
              <p:spPr>
                <a:xfrm>
                  <a:off x="4261206" y="9453527"/>
                  <a:ext cx="1144288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400" b="1" dirty="0"/>
                    <a:t>Android</a:t>
                  </a:r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の方</a:t>
                  </a:r>
                  <a:endPara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r>
                    <a:rPr kumimoji="1" lang="en-US" altLang="ja-JP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※Android8.0</a:t>
                  </a:r>
                  <a:r>
                    <a:rPr kumimoji="1" lang="ja-JP" altLang="en-US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以上</a:t>
                  </a:r>
                </a:p>
              </p:txBody>
            </p:sp>
            <p:pic>
              <p:nvPicPr>
                <p:cNvPr id="16" name="図 15">
                  <a:extLst>
                    <a:ext uri="{FF2B5EF4-FFF2-40B4-BE49-F238E27FC236}">
                      <a16:creationId xmlns:a16="http://schemas.microsoft.com/office/drawing/2014/main" id="{2FA165F1-C62E-986C-E788-A8F436E8AA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64890" y="9453527"/>
                  <a:ext cx="962682" cy="962682"/>
                </a:xfrm>
                <a:prstGeom prst="rect">
                  <a:avLst/>
                </a:prstGeom>
              </p:spPr>
            </p:pic>
            <p:pic>
              <p:nvPicPr>
                <p:cNvPr id="17" name="図 16">
                  <a:extLst>
                    <a:ext uri="{FF2B5EF4-FFF2-40B4-BE49-F238E27FC236}">
                      <a16:creationId xmlns:a16="http://schemas.microsoft.com/office/drawing/2014/main" id="{DE39A61C-2EDB-638E-D4D6-E210690BFA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76300" y="9453527"/>
                  <a:ext cx="962682" cy="962682"/>
                </a:xfrm>
                <a:prstGeom prst="rect">
                  <a:avLst/>
                </a:prstGeom>
              </p:spPr>
            </p:pic>
            <p:pic>
              <p:nvPicPr>
                <p:cNvPr id="18" name="図 17">
                  <a:extLst>
                    <a:ext uri="{FF2B5EF4-FFF2-40B4-BE49-F238E27FC236}">
                      <a16:creationId xmlns:a16="http://schemas.microsoft.com/office/drawing/2014/main" id="{D72F9353-8BF3-2B9E-87AB-A5D99015CAA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41525" y="10069502"/>
                  <a:ext cx="1155688" cy="346707"/>
                </a:xfrm>
                <a:prstGeom prst="rect">
                  <a:avLst/>
                </a:prstGeom>
              </p:spPr>
            </p:pic>
            <p:pic>
              <p:nvPicPr>
                <p:cNvPr id="19" name="図 18">
                  <a:extLst>
                    <a:ext uri="{FF2B5EF4-FFF2-40B4-BE49-F238E27FC236}">
                      <a16:creationId xmlns:a16="http://schemas.microsoft.com/office/drawing/2014/main" id="{4642BABE-7FF3-D20B-40E0-8AEBA2515D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249806" y="10069502"/>
                  <a:ext cx="1155688" cy="346707"/>
                </a:xfrm>
                <a:prstGeom prst="rect">
                  <a:avLst/>
                </a:prstGeom>
              </p:spPr>
            </p:pic>
          </p:grp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A3CD29BB-3D4F-482F-57B7-979F1A3D6351}"/>
                  </a:ext>
                </a:extLst>
              </p:cNvPr>
              <p:cNvSpPr txBox="1"/>
              <p:nvPr/>
            </p:nvSpPr>
            <p:spPr>
              <a:xfrm>
                <a:off x="1242962" y="9993840"/>
                <a:ext cx="45881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Apple</a:t>
                </a:r>
                <a:r>
                  <a:rPr kumimoji="1" lang="ja-JP" altLang="en-US" sz="70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Apple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のロゴ、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App Store</a:t>
                </a:r>
                <a:r>
                  <a:rPr kumimoji="1" lang="ja-JP" altLang="en-US" sz="70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iPod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のロゴ、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iTunes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は、米国および他国の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Apple Inc.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の登録商標です。</a:t>
                </a:r>
              </a:p>
              <a:p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Android</a:t>
                </a:r>
                <a:r>
                  <a:rPr kumimoji="1" lang="ja-JP" altLang="en-US" sz="70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Android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ロゴ、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Google Play</a:t>
                </a:r>
                <a:r>
                  <a:rPr kumimoji="1" lang="ja-JP" altLang="en-US" sz="70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Google Play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ロゴは、</a:t>
                </a:r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Google LLC 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の商標です。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C8C4A149-37C8-DFB5-EA28-34B4D7BD1F74}"/>
                </a:ext>
              </a:extLst>
            </p:cNvPr>
            <p:cNvGrpSpPr/>
            <p:nvPr/>
          </p:nvGrpSpPr>
          <p:grpSpPr>
            <a:xfrm>
              <a:off x="649810" y="7739311"/>
              <a:ext cx="6260055" cy="2408220"/>
              <a:chOff x="657067" y="7746455"/>
              <a:chExt cx="6260055" cy="2408220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65252F63-ADC8-1B3E-B19E-23FD6E483D2C}"/>
                  </a:ext>
                </a:extLst>
              </p:cNvPr>
              <p:cNvSpPr/>
              <p:nvPr/>
            </p:nvSpPr>
            <p:spPr>
              <a:xfrm>
                <a:off x="657067" y="7746455"/>
                <a:ext cx="276999" cy="276999"/>
              </a:xfrm>
              <a:prstGeom prst="rect">
                <a:avLst/>
              </a:prstGeom>
              <a:solidFill>
                <a:srgbClr val="BF950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2CF524A6-1A7B-60FF-65D7-BE299573C40D}"/>
                  </a:ext>
                </a:extLst>
              </p:cNvPr>
              <p:cNvSpPr/>
              <p:nvPr/>
            </p:nvSpPr>
            <p:spPr>
              <a:xfrm>
                <a:off x="6640123" y="7746455"/>
                <a:ext cx="276999" cy="276999"/>
              </a:xfrm>
              <a:prstGeom prst="rect">
                <a:avLst/>
              </a:prstGeom>
              <a:solidFill>
                <a:srgbClr val="C9BC9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72FAB17F-BC01-A094-BF14-178E08929B8F}"/>
                  </a:ext>
                </a:extLst>
              </p:cNvPr>
              <p:cNvSpPr/>
              <p:nvPr/>
            </p:nvSpPr>
            <p:spPr>
              <a:xfrm>
                <a:off x="657067" y="9877676"/>
                <a:ext cx="276999" cy="276999"/>
              </a:xfrm>
              <a:prstGeom prst="rect">
                <a:avLst/>
              </a:prstGeom>
              <a:solidFill>
                <a:srgbClr val="C9BC9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EDA744C2-1751-1AC3-4C5F-BB5067BF4BC6}"/>
                  </a:ext>
                </a:extLst>
              </p:cNvPr>
              <p:cNvSpPr/>
              <p:nvPr/>
            </p:nvSpPr>
            <p:spPr>
              <a:xfrm>
                <a:off x="6640123" y="9877676"/>
                <a:ext cx="276999" cy="276999"/>
              </a:xfrm>
              <a:prstGeom prst="rect">
                <a:avLst/>
              </a:prstGeom>
              <a:solidFill>
                <a:srgbClr val="BF950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99C5270-0E80-A5E1-F3A0-7F84A9903033}"/>
              </a:ext>
            </a:extLst>
          </p:cNvPr>
          <p:cNvSpPr/>
          <p:nvPr userDrawn="1"/>
        </p:nvSpPr>
        <p:spPr>
          <a:xfrm>
            <a:off x="11835" y="385709"/>
            <a:ext cx="754784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ホームベース 47">
            <a:extLst>
              <a:ext uri="{FF2B5EF4-FFF2-40B4-BE49-F238E27FC236}">
                <a16:creationId xmlns:a16="http://schemas.microsoft.com/office/drawing/2014/main" id="{CF0F8604-6D07-4B01-68EF-86E477474FD1}"/>
              </a:ext>
            </a:extLst>
          </p:cNvPr>
          <p:cNvSpPr/>
          <p:nvPr userDrawn="1"/>
        </p:nvSpPr>
        <p:spPr>
          <a:xfrm>
            <a:off x="-14389" y="385709"/>
            <a:ext cx="4505219" cy="504000"/>
          </a:xfrm>
          <a:prstGeom prst="homePlate">
            <a:avLst/>
          </a:prstGeom>
          <a:solidFill>
            <a:srgbClr val="005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●●大学　キャリア支援サイト</a:t>
            </a:r>
          </a:p>
        </p:txBody>
      </p:sp>
      <p:pic>
        <p:nvPicPr>
          <p:cNvPr id="22" name="図 21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04A1CC1-C7AA-0B9C-0EA0-9D2C2D4A1CF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596" y="447886"/>
            <a:ext cx="1544049" cy="379647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C037927E-2DEE-2A66-2D72-E7FFC076390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" r="90"/>
          <a:stretch/>
        </p:blipFill>
        <p:spPr>
          <a:xfrm>
            <a:off x="98886" y="1873976"/>
            <a:ext cx="7037786" cy="2177143"/>
          </a:xfrm>
          <a:prstGeom prst="rect">
            <a:avLst/>
          </a:prstGeom>
        </p:spPr>
      </p:pic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FD9D38A-85B9-94A4-2780-0673BF1DD696}"/>
              </a:ext>
            </a:extLst>
          </p:cNvPr>
          <p:cNvGrpSpPr/>
          <p:nvPr userDrawn="1"/>
        </p:nvGrpSpPr>
        <p:grpSpPr>
          <a:xfrm>
            <a:off x="2504596" y="6341604"/>
            <a:ext cx="2550483" cy="259515"/>
            <a:chOff x="2548358" y="6443202"/>
            <a:chExt cx="3175222" cy="323083"/>
          </a:xfrm>
        </p:grpSpPr>
        <p:sp>
          <p:nvSpPr>
            <p:cNvPr id="25" name="二等辺三角形 24">
              <a:extLst>
                <a:ext uri="{FF2B5EF4-FFF2-40B4-BE49-F238E27FC236}">
                  <a16:creationId xmlns:a16="http://schemas.microsoft.com/office/drawing/2014/main" id="{D6EE2E07-3049-38AB-246B-86817C1EA220}"/>
                </a:ext>
              </a:extLst>
            </p:cNvPr>
            <p:cNvSpPr/>
            <p:nvPr/>
          </p:nvSpPr>
          <p:spPr>
            <a:xfrm rot="10800000">
              <a:off x="3784739" y="6443202"/>
              <a:ext cx="702460" cy="323083"/>
            </a:xfrm>
            <a:prstGeom prst="triangle">
              <a:avLst/>
            </a:prstGeom>
            <a:solidFill>
              <a:srgbClr val="BF950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二等辺三角形 25">
              <a:extLst>
                <a:ext uri="{FF2B5EF4-FFF2-40B4-BE49-F238E27FC236}">
                  <a16:creationId xmlns:a16="http://schemas.microsoft.com/office/drawing/2014/main" id="{996AA1F2-352E-24AA-60EC-29585B921398}"/>
                </a:ext>
              </a:extLst>
            </p:cNvPr>
            <p:cNvSpPr/>
            <p:nvPr/>
          </p:nvSpPr>
          <p:spPr>
            <a:xfrm rot="10800000">
              <a:off x="5021120" y="6443202"/>
              <a:ext cx="702460" cy="323083"/>
            </a:xfrm>
            <a:prstGeom prst="triangle">
              <a:avLst/>
            </a:prstGeom>
            <a:solidFill>
              <a:srgbClr val="C9BC9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6E995441-826C-7529-A646-B4E059650F26}"/>
                </a:ext>
              </a:extLst>
            </p:cNvPr>
            <p:cNvSpPr/>
            <p:nvPr/>
          </p:nvSpPr>
          <p:spPr>
            <a:xfrm rot="10800000">
              <a:off x="2548358" y="6443202"/>
              <a:ext cx="702461" cy="323083"/>
            </a:xfrm>
            <a:prstGeom prst="triangle">
              <a:avLst/>
            </a:prstGeom>
            <a:solidFill>
              <a:srgbClr val="C9BC9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6FF58C2-DDF6-31C5-774A-64D2BD92452F}"/>
              </a:ext>
            </a:extLst>
          </p:cNvPr>
          <p:cNvGrpSpPr/>
          <p:nvPr userDrawn="1"/>
        </p:nvGrpSpPr>
        <p:grpSpPr>
          <a:xfrm>
            <a:off x="708691" y="6656714"/>
            <a:ext cx="6159818" cy="758560"/>
            <a:chOff x="708691" y="6656714"/>
            <a:chExt cx="6159818" cy="758560"/>
          </a:xfrm>
        </p:grpSpPr>
        <p:sp>
          <p:nvSpPr>
            <p:cNvPr id="29" name="사각형: 둥근 모서리 64">
              <a:extLst>
                <a:ext uri="{FF2B5EF4-FFF2-40B4-BE49-F238E27FC236}">
                  <a16:creationId xmlns:a16="http://schemas.microsoft.com/office/drawing/2014/main" id="{BEB7DAC8-33D0-9351-6436-EEF38A189D24}"/>
                </a:ext>
              </a:extLst>
            </p:cNvPr>
            <p:cNvSpPr/>
            <p:nvPr/>
          </p:nvSpPr>
          <p:spPr>
            <a:xfrm>
              <a:off x="748509" y="6656714"/>
              <a:ext cx="6120000" cy="758560"/>
            </a:xfrm>
            <a:prstGeom prst="roundRect">
              <a:avLst>
                <a:gd name="adj" fmla="val 0"/>
              </a:avLst>
            </a:prstGeom>
            <a:solidFill>
              <a:srgbClr val="0052B6"/>
            </a:solidFill>
            <a:ln>
              <a:noFill/>
            </a:ln>
            <a:effectLst>
              <a:glow rad="63500">
                <a:schemeClr val="accent1">
                  <a:lumMod val="75000"/>
                  <a:alpha val="10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</a:pPr>
              <a:endParaRPr lang="en-US" altLang="ko-KR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30" name="図 29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8043300F-C195-32AD-60CC-0B3D5E47C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800000">
              <a:off x="708691" y="6770591"/>
              <a:ext cx="513813" cy="513813"/>
            </a:xfrm>
            <a:prstGeom prst="rect">
              <a:avLst/>
            </a:prstGeom>
          </p:spPr>
        </p:pic>
      </p:grpSp>
      <p:sp>
        <p:nvSpPr>
          <p:cNvPr id="31" name="사각형: 둥근 모서리 64">
            <a:extLst>
              <a:ext uri="{FF2B5EF4-FFF2-40B4-BE49-F238E27FC236}">
                <a16:creationId xmlns:a16="http://schemas.microsoft.com/office/drawing/2014/main" id="{4166398C-1861-4E97-4856-38D6FA019F09}"/>
              </a:ext>
            </a:extLst>
          </p:cNvPr>
          <p:cNvSpPr/>
          <p:nvPr userDrawn="1"/>
        </p:nvSpPr>
        <p:spPr>
          <a:xfrm>
            <a:off x="748509" y="2999309"/>
            <a:ext cx="612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52B6"/>
            </a:solidFill>
          </a:ln>
          <a:effectLst>
            <a:glow rad="63500">
              <a:schemeClr val="accent1">
                <a:lumMod val="75000"/>
                <a:alpha val="1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ln w="19050">
                <a:noFill/>
              </a:ln>
              <a:solidFill>
                <a:schemeClr val="bg1"/>
              </a:solidFill>
              <a:latin typeface="BIZ UDPゴシック" panose="020B0400000000000000" pitchFamily="50" charset="-128"/>
              <a:ea typeface="안동월영교" panose="020B0600000101010101" pitchFamily="50" charset="-127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7FF3D8FD-82F6-DDDD-BCC3-B9C722CB94A9}"/>
              </a:ext>
            </a:extLst>
          </p:cNvPr>
          <p:cNvGrpSpPr/>
          <p:nvPr userDrawn="1"/>
        </p:nvGrpSpPr>
        <p:grpSpPr>
          <a:xfrm>
            <a:off x="203944" y="1070731"/>
            <a:ext cx="7172597" cy="1439492"/>
            <a:chOff x="203944" y="1070731"/>
            <a:chExt cx="7172597" cy="1439492"/>
          </a:xfrm>
        </p:grpSpPr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D920E055-1802-4B19-8E64-F15CA512A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56810" y="1070731"/>
              <a:ext cx="6846054" cy="1439492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917E04B4-E881-BD22-A124-673BE19F60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4755" y="1235061"/>
              <a:ext cx="7151786" cy="1174877"/>
            </a:xfrm>
            <a:prstGeom prst="rect">
              <a:avLst/>
            </a:prstGeom>
          </p:spPr>
        </p:pic>
        <p:pic>
          <p:nvPicPr>
            <p:cNvPr id="35" name="図 34" descr="図形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F9AB7266-BB79-53CE-3C0A-DFA1CADDCF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944" y="1192369"/>
              <a:ext cx="7151786" cy="1174877"/>
            </a:xfrm>
            <a:prstGeom prst="rect">
              <a:avLst/>
            </a:prstGeom>
          </p:spPr>
        </p:pic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0BCB0E57-54BD-B9C5-D626-644B384595C2}"/>
              </a:ext>
            </a:extLst>
          </p:cNvPr>
          <p:cNvGrpSpPr/>
          <p:nvPr userDrawn="1"/>
        </p:nvGrpSpPr>
        <p:grpSpPr>
          <a:xfrm>
            <a:off x="748509" y="4042857"/>
            <a:ext cx="6120000" cy="358853"/>
            <a:chOff x="748509" y="4042857"/>
            <a:chExt cx="6120000" cy="358853"/>
          </a:xfrm>
        </p:grpSpPr>
        <p:sp>
          <p:nvSpPr>
            <p:cNvPr id="37" name="사각형: 둥근 모서리 64">
              <a:extLst>
                <a:ext uri="{FF2B5EF4-FFF2-40B4-BE49-F238E27FC236}">
                  <a16:creationId xmlns:a16="http://schemas.microsoft.com/office/drawing/2014/main" id="{C708E638-FFFE-85EC-0692-391431C54C4D}"/>
                </a:ext>
              </a:extLst>
            </p:cNvPr>
            <p:cNvSpPr/>
            <p:nvPr/>
          </p:nvSpPr>
          <p:spPr>
            <a:xfrm>
              <a:off x="748509" y="4042857"/>
              <a:ext cx="6120000" cy="358853"/>
            </a:xfrm>
            <a:prstGeom prst="roundRect">
              <a:avLst>
                <a:gd name="adj" fmla="val 0"/>
              </a:avLst>
            </a:prstGeom>
            <a:solidFill>
              <a:srgbClr val="0052B6"/>
            </a:solidFill>
            <a:ln>
              <a:noFill/>
            </a:ln>
            <a:effectLst>
              <a:glow rad="63500">
                <a:schemeClr val="accent1">
                  <a:lumMod val="75000"/>
                  <a:alpha val="10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n w="19050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안동월영교" panose="020B0600000101010101" pitchFamily="50" charset="-127"/>
              </a:endParaRPr>
            </a:p>
          </p:txBody>
        </p:sp>
        <p:pic>
          <p:nvPicPr>
            <p:cNvPr id="38" name="図 37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5C649ACD-0A33-2287-50CA-32B0917C4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117" y="4076957"/>
              <a:ext cx="266729" cy="266729"/>
            </a:xfrm>
            <a:prstGeom prst="rect">
              <a:avLst/>
            </a:prstGeom>
          </p:spPr>
        </p:pic>
        <p:pic>
          <p:nvPicPr>
            <p:cNvPr id="39" name="図 38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37C558BF-B04A-CEF2-7A51-2AC9F08E5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6552173" y="4100880"/>
              <a:ext cx="266729" cy="266729"/>
            </a:xfrm>
            <a:prstGeom prst="rect">
              <a:avLst/>
            </a:prstGeom>
          </p:spPr>
        </p:pic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1B2DC72B-8503-C518-E489-0C12248D2623}"/>
              </a:ext>
            </a:extLst>
          </p:cNvPr>
          <p:cNvGrpSpPr/>
          <p:nvPr userDrawn="1"/>
        </p:nvGrpSpPr>
        <p:grpSpPr>
          <a:xfrm>
            <a:off x="748509" y="5254322"/>
            <a:ext cx="6120000" cy="358853"/>
            <a:chOff x="748509" y="5254322"/>
            <a:chExt cx="6120000" cy="358853"/>
          </a:xfrm>
        </p:grpSpPr>
        <p:sp>
          <p:nvSpPr>
            <p:cNvPr id="41" name="사각형: 둥근 모서리 64">
              <a:extLst>
                <a:ext uri="{FF2B5EF4-FFF2-40B4-BE49-F238E27FC236}">
                  <a16:creationId xmlns:a16="http://schemas.microsoft.com/office/drawing/2014/main" id="{3143E05C-7A21-2193-31D8-3543020A8CE6}"/>
                </a:ext>
              </a:extLst>
            </p:cNvPr>
            <p:cNvSpPr/>
            <p:nvPr/>
          </p:nvSpPr>
          <p:spPr>
            <a:xfrm>
              <a:off x="748509" y="5254322"/>
              <a:ext cx="6120000" cy="358853"/>
            </a:xfrm>
            <a:prstGeom prst="roundRect">
              <a:avLst>
                <a:gd name="adj" fmla="val 0"/>
              </a:avLst>
            </a:prstGeom>
            <a:solidFill>
              <a:srgbClr val="0052B6"/>
            </a:solidFill>
            <a:ln>
              <a:noFill/>
            </a:ln>
            <a:effectLst>
              <a:glow rad="63500">
                <a:schemeClr val="accent1">
                  <a:lumMod val="75000"/>
                  <a:alpha val="10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n w="19050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안동월영교" panose="020B0600000101010101" pitchFamily="50" charset="-127"/>
              </a:endParaRPr>
            </a:p>
          </p:txBody>
        </p:sp>
        <p:pic>
          <p:nvPicPr>
            <p:cNvPr id="42" name="図 41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E53C9A72-954E-4FE0-4A7F-C744849D7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117" y="5288422"/>
              <a:ext cx="266729" cy="266729"/>
            </a:xfrm>
            <a:prstGeom prst="rect">
              <a:avLst/>
            </a:prstGeom>
          </p:spPr>
        </p:pic>
        <p:pic>
          <p:nvPicPr>
            <p:cNvPr id="43" name="図 42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894F0147-957B-3ADA-42A3-9C86730A6E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6552173" y="5312345"/>
              <a:ext cx="266729" cy="2667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588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69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27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41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53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9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53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2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73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06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58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7A02-1D49-49FD-81EB-FF3C25A83976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4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BC5F18A-BAC4-FA3B-61AF-B710C477A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0138" y="3601438"/>
            <a:ext cx="4799391" cy="678805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E710AA-33EA-9F9C-D34C-D72E718421C0}"/>
              </a:ext>
            </a:extLst>
          </p:cNvPr>
          <p:cNvSpPr/>
          <p:nvPr/>
        </p:nvSpPr>
        <p:spPr>
          <a:xfrm>
            <a:off x="1161143" y="3801184"/>
            <a:ext cx="3748314" cy="40352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3CE191-BC09-E343-F7E8-4A4FD3EE5C28}"/>
              </a:ext>
            </a:extLst>
          </p:cNvPr>
          <p:cNvSpPr/>
          <p:nvPr/>
        </p:nvSpPr>
        <p:spPr>
          <a:xfrm>
            <a:off x="1161142" y="5400367"/>
            <a:ext cx="5237388" cy="659823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9E18FF-95AA-6EAE-E7D3-1C7C0D48A392}"/>
              </a:ext>
            </a:extLst>
          </p:cNvPr>
          <p:cNvSpPr txBox="1"/>
          <p:nvPr/>
        </p:nvSpPr>
        <p:spPr>
          <a:xfrm>
            <a:off x="457227" y="371055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B560C7-4E8B-35FA-5D26-E27CDF2C4617}"/>
              </a:ext>
            </a:extLst>
          </p:cNvPr>
          <p:cNvSpPr txBox="1"/>
          <p:nvPr/>
        </p:nvSpPr>
        <p:spPr>
          <a:xfrm>
            <a:off x="457227" y="417520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AE3EA3-04CA-69E3-F8F2-CC25C00FB653}"/>
              </a:ext>
            </a:extLst>
          </p:cNvPr>
          <p:cNvSpPr txBox="1"/>
          <p:nvPr/>
        </p:nvSpPr>
        <p:spPr>
          <a:xfrm>
            <a:off x="0" y="1011482"/>
            <a:ext cx="7559676" cy="2416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360000" rtlCol="0" anchor="ctr">
            <a:noAutofit/>
          </a:bodyPr>
          <a:lstStyle/>
          <a:p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変更できる箇所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①名称：学校名・学校で設定したキャリタス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②ロゴ：学校ロゴを追加できます。不要な場合は削除してください。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④リード文：任意のリード文に変更可能です。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⑤コンテンツ：任意のタイトル・本文に変更可能です。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⑥サイト名：学校で設定したキャリタス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そのほかの箇所は変更できませんので、そのまま印刷してください。</a:t>
            </a:r>
            <a:endParaRPr kumimoji="1"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5832EE-5912-67AD-E846-BE2BA79AB399}"/>
              </a:ext>
            </a:extLst>
          </p:cNvPr>
          <p:cNvSpPr/>
          <p:nvPr/>
        </p:nvSpPr>
        <p:spPr>
          <a:xfrm>
            <a:off x="-1" y="1"/>
            <a:ext cx="7559675" cy="10381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次ページのチラシを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サイズでプリントアウトして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学生に配布してください。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BB603649-C6F1-17FA-28CD-EABD053913D4}"/>
              </a:ext>
            </a:extLst>
          </p:cNvPr>
          <p:cNvSpPr/>
          <p:nvPr/>
        </p:nvSpPr>
        <p:spPr>
          <a:xfrm>
            <a:off x="6398530" y="9681881"/>
            <a:ext cx="914400" cy="1009931"/>
          </a:xfrm>
          <a:prstGeom prst="down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83DF2B-3F76-834F-E7BB-698269C70710}"/>
              </a:ext>
            </a:extLst>
          </p:cNvPr>
          <p:cNvSpPr/>
          <p:nvPr/>
        </p:nvSpPr>
        <p:spPr>
          <a:xfrm>
            <a:off x="1161143" y="6162541"/>
            <a:ext cx="5237388" cy="220872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EA0282E-F7BD-20A5-B2FD-08A40371C377}"/>
              </a:ext>
            </a:extLst>
          </p:cNvPr>
          <p:cNvSpPr txBox="1"/>
          <p:nvPr/>
        </p:nvSpPr>
        <p:spPr>
          <a:xfrm>
            <a:off x="457228" y="547541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1F98D0E-66CB-A56E-1F05-6A87922F88EE}"/>
              </a:ext>
            </a:extLst>
          </p:cNvPr>
          <p:cNvSpPr/>
          <p:nvPr/>
        </p:nvSpPr>
        <p:spPr>
          <a:xfrm>
            <a:off x="5023757" y="3843797"/>
            <a:ext cx="1127388" cy="31829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9B0818-AA3A-60CA-2902-5DB02EC2407C}"/>
              </a:ext>
            </a:extLst>
          </p:cNvPr>
          <p:cNvSpPr txBox="1"/>
          <p:nvPr/>
        </p:nvSpPr>
        <p:spPr>
          <a:xfrm>
            <a:off x="6151145" y="3710557"/>
            <a:ext cx="595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6794C1E-EE5D-E52F-9AEF-279D7BC067C3}"/>
              </a:ext>
            </a:extLst>
          </p:cNvPr>
          <p:cNvSpPr/>
          <p:nvPr/>
        </p:nvSpPr>
        <p:spPr>
          <a:xfrm>
            <a:off x="1161142" y="8554122"/>
            <a:ext cx="5237388" cy="2099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A331ED0-4553-8E87-A0F1-770E5E955193}"/>
              </a:ext>
            </a:extLst>
          </p:cNvPr>
          <p:cNvSpPr txBox="1"/>
          <p:nvPr/>
        </p:nvSpPr>
        <p:spPr>
          <a:xfrm>
            <a:off x="457227" y="684833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41952E4-5CD3-45F1-8330-298DCCDE4F98}"/>
              </a:ext>
            </a:extLst>
          </p:cNvPr>
          <p:cNvSpPr/>
          <p:nvPr/>
        </p:nvSpPr>
        <p:spPr>
          <a:xfrm>
            <a:off x="1161143" y="4334558"/>
            <a:ext cx="1734457" cy="2173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12A96F-D1B0-6031-EED5-730E06362934}"/>
              </a:ext>
            </a:extLst>
          </p:cNvPr>
          <p:cNvSpPr txBox="1"/>
          <p:nvPr/>
        </p:nvSpPr>
        <p:spPr>
          <a:xfrm>
            <a:off x="457227" y="836669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⑥</a:t>
            </a:r>
          </a:p>
        </p:txBody>
      </p:sp>
    </p:spTree>
    <p:extLst>
      <p:ext uri="{BB962C8B-B14F-4D97-AF65-F5344CB8AC3E}">
        <p14:creationId xmlns:p14="http://schemas.microsoft.com/office/powerpoint/2010/main" val="350529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4DE2B-2BBF-2A97-257F-3D38BC563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ホームベース 47">
            <a:extLst>
              <a:ext uri="{FF2B5EF4-FFF2-40B4-BE49-F238E27FC236}">
                <a16:creationId xmlns:a16="http://schemas.microsoft.com/office/drawing/2014/main" id="{FE25D5E9-9497-72A6-9CB8-A573C7A46C0C}"/>
              </a:ext>
            </a:extLst>
          </p:cNvPr>
          <p:cNvSpPr/>
          <p:nvPr/>
        </p:nvSpPr>
        <p:spPr>
          <a:xfrm>
            <a:off x="-14389" y="385709"/>
            <a:ext cx="4505219" cy="504000"/>
          </a:xfrm>
          <a:prstGeom prst="homePlate">
            <a:avLst/>
          </a:prstGeom>
          <a:solidFill>
            <a:srgbClr val="005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●●大学　キャリア支援サイト</a:t>
            </a:r>
          </a:p>
        </p:txBody>
      </p:sp>
      <p:pic>
        <p:nvPicPr>
          <p:cNvPr id="9" name="図 8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C773FBD-A7A1-660C-15A8-1C9BC9591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596" y="447886"/>
            <a:ext cx="1544049" cy="379647"/>
          </a:xfrm>
          <a:prstGeom prst="rect">
            <a:avLst/>
          </a:prstGeom>
        </p:spPr>
      </p:pic>
      <p:sp>
        <p:nvSpPr>
          <p:cNvPr id="73" name="TextBox 15">
            <a:extLst>
              <a:ext uri="{FF2B5EF4-FFF2-40B4-BE49-F238E27FC236}">
                <a16:creationId xmlns:a16="http://schemas.microsoft.com/office/drawing/2014/main" id="{0D9CEBE4-61BD-C27B-90A8-EDD8B21558AD}"/>
              </a:ext>
            </a:extLst>
          </p:cNvPr>
          <p:cNvSpPr txBox="1"/>
          <p:nvPr/>
        </p:nvSpPr>
        <p:spPr>
          <a:xfrm>
            <a:off x="460647" y="4522288"/>
            <a:ext cx="6676025" cy="6223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>
            <a:defPPr>
              <a:defRPr lang="ko-KR"/>
            </a:defPPr>
            <a:lvl1pPr marL="0" algn="ctr" defTabSz="914400" rtl="0" eaLnBrk="1" latinLnBrk="1" hangingPunct="1">
              <a:lnSpc>
                <a:spcPct val="130000"/>
              </a:lnSpc>
              <a:spcBef>
                <a:spcPct val="0"/>
              </a:spcBef>
              <a:buNone/>
              <a:defRPr sz="1100" kern="1200" spc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 panose="020F0502020204030204" pitchFamily="34" charset="0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提出必須の書類もスマートフォンから登録ができるので、通学途中でも、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もちろん大学に行かない日でも登録できます。</a:t>
            </a:r>
            <a:endParaRPr lang="en-US" altLang="ko-KR" sz="1400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4" name="TextBox 15">
            <a:extLst>
              <a:ext uri="{FF2B5EF4-FFF2-40B4-BE49-F238E27FC236}">
                <a16:creationId xmlns:a16="http://schemas.microsoft.com/office/drawing/2014/main" id="{5D819642-C8C1-F326-BFB6-72C2EF6934D8}"/>
              </a:ext>
            </a:extLst>
          </p:cNvPr>
          <p:cNvSpPr txBox="1"/>
          <p:nvPr/>
        </p:nvSpPr>
        <p:spPr>
          <a:xfrm>
            <a:off x="460647" y="5733753"/>
            <a:ext cx="6676025" cy="6223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>
            <a:defPPr>
              <a:defRPr lang="ko-KR"/>
            </a:defPPr>
            <a:lvl1pPr marL="0" algn="ctr" defTabSz="914400" rtl="0" eaLnBrk="1" latinLnBrk="1" hangingPunct="1">
              <a:lnSpc>
                <a:spcPct val="130000"/>
              </a:lnSpc>
              <a:spcBef>
                <a:spcPct val="0"/>
              </a:spcBef>
              <a:buNone/>
              <a:defRPr sz="1100" kern="1200" spc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 panose="020F0502020204030204" pitchFamily="34" charset="0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就活中、先輩たちの就活体験談が役に立った記憶はありませんか？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あなたの貴重な体験も後輩に残そう！まとめて登録できます。</a:t>
            </a:r>
            <a:endParaRPr lang="en-US" altLang="ko-KR" sz="1400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BB100989-0577-AAEA-41DC-3F262BF53ECC}"/>
              </a:ext>
            </a:extLst>
          </p:cNvPr>
          <p:cNvSpPr txBox="1"/>
          <p:nvPr/>
        </p:nvSpPr>
        <p:spPr>
          <a:xfrm>
            <a:off x="1055205" y="6715996"/>
            <a:ext cx="575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もしくはキャリタス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アプリからログイン！</a:t>
            </a:r>
            <a:endParaRPr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TOP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画面の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進路決定届　登録・変更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ボタンから登録できます。</a:t>
            </a:r>
            <a:endParaRPr lang="en-US" altLang="ko-KR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A6E5FF2D-89D7-9946-47DA-349AF7941630}"/>
              </a:ext>
            </a:extLst>
          </p:cNvPr>
          <p:cNvSpPr txBox="1"/>
          <p:nvPr/>
        </p:nvSpPr>
        <p:spPr>
          <a:xfrm>
            <a:off x="1373770" y="3033144"/>
            <a:ext cx="4869478" cy="660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kumimoji="1"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卒業後の進路が決まった人は、</a:t>
            </a:r>
            <a:endParaRPr kumimoji="1"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○○就活ナビから進路決定届の提出をお願いします。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C84ED718-DA48-4A8D-0C96-F3056B394143}"/>
              </a:ext>
            </a:extLst>
          </p:cNvPr>
          <p:cNvSpPr txBox="1"/>
          <p:nvPr/>
        </p:nvSpPr>
        <p:spPr>
          <a:xfrm>
            <a:off x="1759329" y="7809922"/>
            <a:ext cx="400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●●就職ナビはキャリタス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アプリからの利用が便利！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66F04AF6-106F-AD82-371E-3D4791FD283A}"/>
              </a:ext>
            </a:extLst>
          </p:cNvPr>
          <p:cNvSpPr txBox="1"/>
          <p:nvPr/>
        </p:nvSpPr>
        <p:spPr>
          <a:xfrm>
            <a:off x="537315" y="1134243"/>
            <a:ext cx="1798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○○就活ナビから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65CCB23F-90D1-4792-4D25-65D44E817065}"/>
              </a:ext>
            </a:extLst>
          </p:cNvPr>
          <p:cNvSpPr txBox="1"/>
          <p:nvPr/>
        </p:nvSpPr>
        <p:spPr>
          <a:xfrm>
            <a:off x="2200536" y="4036605"/>
            <a:ext cx="3215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ln w="19050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スマートフォンから登録簡単！</a:t>
            </a:r>
            <a:endParaRPr lang="ko-KR" altLang="en-US" dirty="0">
              <a:ln w="19050">
                <a:noFill/>
              </a:ln>
              <a:solidFill>
                <a:schemeClr val="bg1"/>
              </a:solidFill>
              <a:latin typeface="BIZ UDPゴシック" panose="020B0400000000000000" pitchFamily="50" charset="-128"/>
              <a:ea typeface="안동월영교" panose="020B0600000101010101" pitchFamily="50" charset="-127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36F9865D-4821-0494-0F83-D0CDA8AB74C7}"/>
              </a:ext>
            </a:extLst>
          </p:cNvPr>
          <p:cNvSpPr txBox="1"/>
          <p:nvPr/>
        </p:nvSpPr>
        <p:spPr>
          <a:xfrm>
            <a:off x="1430293" y="5239192"/>
            <a:ext cx="4756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ln w="19050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内定の決め手など就活体験談も登録できる！</a:t>
            </a:r>
            <a:endParaRPr lang="ko-KR" altLang="en-US" dirty="0">
              <a:ln w="19050">
                <a:noFill/>
              </a:ln>
              <a:solidFill>
                <a:schemeClr val="bg1"/>
              </a:solidFill>
              <a:latin typeface="BIZ UDPゴシック" panose="020B0400000000000000" pitchFamily="50" charset="-128"/>
              <a:ea typeface="안동월영교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160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2519</TotalTime>
  <Words>280</Words>
  <Application>Microsoft Office PowerPoint</Application>
  <PresentationFormat>ユーザー設定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株式会社キャリタス;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A4チラシ-進路決定届提出</dc:title>
  <dc:creator>キャリタスUC</dc:creator>
  <cp:revision>117</cp:revision>
  <cp:lastPrinted>2026-01-08T04:38:02Z</cp:lastPrinted>
  <dcterms:created xsi:type="dcterms:W3CDTF">2025-03-20T23:34:27Z</dcterms:created>
  <dcterms:modified xsi:type="dcterms:W3CDTF">2026-01-08T04:40:02Z</dcterms:modified>
</cp:coreProperties>
</file>