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68" r:id="rId2"/>
    <p:sldId id="267" r:id="rId3"/>
  </p:sldIdLst>
  <p:sldSz cx="7559675" cy="1069181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AEE"/>
    <a:srgbClr val="FFB605"/>
    <a:srgbClr val="FFFFFF"/>
    <a:srgbClr val="FF5757"/>
    <a:srgbClr val="FC9D02"/>
    <a:srgbClr val="FFB522"/>
    <a:srgbClr val="FCA264"/>
    <a:srgbClr val="F26505"/>
    <a:srgbClr val="51809C"/>
    <a:srgbClr val="1A69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テーマ スタイル 1 - アクセント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3" d="100"/>
          <a:sy n="53" d="100"/>
        </p:scale>
        <p:origin x="260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3" d="100"/>
          <a:sy n="53" d="100"/>
        </p:scale>
        <p:origin x="294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CFF4E-D85D-4C89-B386-AAC2F87BA94A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97F1B7-32B7-4FD5-8C50-BF6F61E5A7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94801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B0556D-8F13-4C86-9F6F-2FC47457CB20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90750" y="1233488"/>
            <a:ext cx="23542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A5554D-FEA8-41F3-A2D6-DA4651540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5564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 descr="ダイアグラム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A0B1B76A-4DA9-7BC3-6BCF-32259D8397E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3" y="0"/>
            <a:ext cx="7560000" cy="10730323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D8FFA07-123C-E6F7-D265-596A715A53B1}"/>
              </a:ext>
            </a:extLst>
          </p:cNvPr>
          <p:cNvGrpSpPr/>
          <p:nvPr/>
        </p:nvGrpSpPr>
        <p:grpSpPr>
          <a:xfrm>
            <a:off x="1301859" y="9031624"/>
            <a:ext cx="4997457" cy="962682"/>
            <a:chOff x="1441525" y="9453527"/>
            <a:chExt cx="4997457" cy="96268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BD496F0-F40E-4DEB-AC5F-4B39D508C0F5}"/>
                </a:ext>
              </a:extLst>
            </p:cNvPr>
            <p:cNvSpPr txBox="1"/>
            <p:nvPr/>
          </p:nvSpPr>
          <p:spPr>
            <a:xfrm>
              <a:off x="1569504" y="9453527"/>
              <a:ext cx="106311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b="1" dirty="0"/>
                <a:t>iPhone</a:t>
              </a:r>
              <a:r>
                <a:rPr kumimoji="1" lang="ja-JP" altLang="en-US" sz="14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の方</a:t>
              </a:r>
              <a:endParaRPr kumimoji="1"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en-US" altLang="ja-JP" sz="8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※iOS14.0</a:t>
              </a:r>
              <a:r>
                <a:rPr kumimoji="1" lang="ja-JP" altLang="en-US" sz="8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以上</a:t>
              </a:r>
            </a:p>
          </p:txBody>
        </p:sp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89739115-336A-885E-26AA-B15F3E27C031}"/>
                </a:ext>
              </a:extLst>
            </p:cNvPr>
            <p:cNvSpPr txBox="1"/>
            <p:nvPr/>
          </p:nvSpPr>
          <p:spPr>
            <a:xfrm>
              <a:off x="4261206" y="9453527"/>
              <a:ext cx="1144288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b="1" dirty="0"/>
                <a:t>Android</a:t>
              </a:r>
              <a:r>
                <a:rPr kumimoji="1" lang="ja-JP" altLang="en-US" sz="14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の方</a:t>
              </a:r>
              <a:endParaRPr kumimoji="1"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en-US" altLang="ja-JP" sz="8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※Android8.0</a:t>
              </a:r>
              <a:r>
                <a:rPr kumimoji="1" lang="ja-JP" altLang="en-US" sz="8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以上</a:t>
              </a:r>
            </a:p>
          </p:txBody>
        </p:sp>
        <p:pic>
          <p:nvPicPr>
            <p:cNvPr id="9" name="図 8">
              <a:extLst>
                <a:ext uri="{FF2B5EF4-FFF2-40B4-BE49-F238E27FC236}">
                  <a16:creationId xmlns:a16="http://schemas.microsoft.com/office/drawing/2014/main" id="{B656207D-5D77-5B44-FA5C-0DFE640BB72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64890" y="9453527"/>
              <a:ext cx="962682" cy="962682"/>
            </a:xfrm>
            <a:prstGeom prst="rect">
              <a:avLst/>
            </a:prstGeom>
          </p:spPr>
        </p:pic>
        <p:pic>
          <p:nvPicPr>
            <p:cNvPr id="10" name="図 9">
              <a:extLst>
                <a:ext uri="{FF2B5EF4-FFF2-40B4-BE49-F238E27FC236}">
                  <a16:creationId xmlns:a16="http://schemas.microsoft.com/office/drawing/2014/main" id="{5C2B1CAC-5306-12D2-8D31-785B46C2D93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6300" y="9453527"/>
              <a:ext cx="962682" cy="962682"/>
            </a:xfrm>
            <a:prstGeom prst="rect">
              <a:avLst/>
            </a:prstGeom>
          </p:spPr>
        </p:pic>
        <p:pic>
          <p:nvPicPr>
            <p:cNvPr id="11" name="図 10">
              <a:extLst>
                <a:ext uri="{FF2B5EF4-FFF2-40B4-BE49-F238E27FC236}">
                  <a16:creationId xmlns:a16="http://schemas.microsoft.com/office/drawing/2014/main" id="{C77DF7F3-810F-3B3C-B573-BEF8C95B0B8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41525" y="10069502"/>
              <a:ext cx="1155688" cy="346707"/>
            </a:xfrm>
            <a:prstGeom prst="rect">
              <a:avLst/>
            </a:prstGeom>
          </p:spPr>
        </p:pic>
        <p:pic>
          <p:nvPicPr>
            <p:cNvPr id="12" name="図 11">
              <a:extLst>
                <a:ext uri="{FF2B5EF4-FFF2-40B4-BE49-F238E27FC236}">
                  <a16:creationId xmlns:a16="http://schemas.microsoft.com/office/drawing/2014/main" id="{9494431A-363C-4A87-93E5-3D927934530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49806" y="10069502"/>
              <a:ext cx="1155688" cy="346707"/>
            </a:xfrm>
            <a:prstGeom prst="rect">
              <a:avLst/>
            </a:prstGeom>
          </p:spPr>
        </p:pic>
      </p:grp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ED8CAF3-001A-C94B-A346-D926CB630C26}"/>
              </a:ext>
            </a:extLst>
          </p:cNvPr>
          <p:cNvSpPr txBox="1"/>
          <p:nvPr/>
        </p:nvSpPr>
        <p:spPr>
          <a:xfrm>
            <a:off x="1260358" y="10066410"/>
            <a:ext cx="45881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Apple</a:t>
            </a:r>
            <a:r>
              <a:rPr kumimoji="1" lang="ja-JP" altLang="en-US" sz="700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Apple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のロゴ、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App Store</a:t>
            </a:r>
            <a:r>
              <a:rPr kumimoji="1" lang="ja-JP" altLang="en-US" sz="700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iPod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のロゴ、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iTunes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は、米国および他国の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Apple Inc.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の登録商標です。</a:t>
            </a:r>
          </a:p>
          <a:p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Android</a:t>
            </a:r>
            <a:r>
              <a:rPr kumimoji="1" lang="ja-JP" altLang="en-US" sz="700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Android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ロゴ、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Google Play</a:t>
            </a:r>
            <a:r>
              <a:rPr kumimoji="1" lang="ja-JP" altLang="en-US" sz="700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Google Play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ロゴは、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Google LLC 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の商標です。</a:t>
            </a:r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9B1605CC-EBAD-5F5E-4538-390F79E1168F}"/>
              </a:ext>
            </a:extLst>
          </p:cNvPr>
          <p:cNvCxnSpPr>
            <a:cxnSpLocks/>
          </p:cNvCxnSpPr>
          <p:nvPr userDrawn="1"/>
        </p:nvCxnSpPr>
        <p:spPr>
          <a:xfrm>
            <a:off x="-1" y="10688172"/>
            <a:ext cx="7560000" cy="0"/>
          </a:xfrm>
          <a:prstGeom prst="line">
            <a:avLst/>
          </a:prstGeom>
          <a:ln w="127000">
            <a:solidFill>
              <a:srgbClr val="F2650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E8DD4AAD-B849-BF88-D46E-96C8BC55B91E}"/>
              </a:ext>
            </a:extLst>
          </p:cNvPr>
          <p:cNvCxnSpPr>
            <a:cxnSpLocks/>
          </p:cNvCxnSpPr>
          <p:nvPr userDrawn="1"/>
        </p:nvCxnSpPr>
        <p:spPr>
          <a:xfrm>
            <a:off x="-1" y="0"/>
            <a:ext cx="7560000" cy="0"/>
          </a:xfrm>
          <a:prstGeom prst="line">
            <a:avLst/>
          </a:prstGeom>
          <a:ln w="127000">
            <a:solidFill>
              <a:srgbClr val="F2650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7530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4647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647A02-1D49-49FD-81EB-FF3C25A83976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64D72-7742-41CE-804C-960339110E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9749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0BC5F18A-BAC4-FA3B-61AF-B710C477AD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80138" y="3601438"/>
            <a:ext cx="4799392" cy="6788056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FE710AA-33EA-9F9C-D34C-D72E718421C0}"/>
              </a:ext>
            </a:extLst>
          </p:cNvPr>
          <p:cNvSpPr/>
          <p:nvPr/>
        </p:nvSpPr>
        <p:spPr>
          <a:xfrm>
            <a:off x="1161143" y="3728614"/>
            <a:ext cx="3748314" cy="403521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53CE191-BC09-E343-F7E8-4A4FD3EE5C28}"/>
              </a:ext>
            </a:extLst>
          </p:cNvPr>
          <p:cNvSpPr/>
          <p:nvPr/>
        </p:nvSpPr>
        <p:spPr>
          <a:xfrm>
            <a:off x="1161142" y="5502767"/>
            <a:ext cx="5237388" cy="659823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E9E18FF-95AA-6EAE-E7D3-1C7C0D48A392}"/>
              </a:ext>
            </a:extLst>
          </p:cNvPr>
          <p:cNvSpPr txBox="1"/>
          <p:nvPr/>
        </p:nvSpPr>
        <p:spPr>
          <a:xfrm>
            <a:off x="457227" y="3637987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>
                <a:solidFill>
                  <a:srgbClr val="FF0000"/>
                </a:solidFill>
              </a:rPr>
              <a:t>①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9B560C7-4E8B-35FA-5D26-E27CDF2C4617}"/>
              </a:ext>
            </a:extLst>
          </p:cNvPr>
          <p:cNvSpPr txBox="1"/>
          <p:nvPr/>
        </p:nvSpPr>
        <p:spPr>
          <a:xfrm>
            <a:off x="457227" y="5382348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>
                <a:solidFill>
                  <a:srgbClr val="FF0000"/>
                </a:solidFill>
              </a:rPr>
              <a:t>③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CAE3EA3-04CA-69E3-F8F2-CC25C00FB653}"/>
              </a:ext>
            </a:extLst>
          </p:cNvPr>
          <p:cNvSpPr txBox="1"/>
          <p:nvPr/>
        </p:nvSpPr>
        <p:spPr>
          <a:xfrm>
            <a:off x="0" y="1069538"/>
            <a:ext cx="7559676" cy="22440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lIns="360000" rtlCol="0" anchor="ctr">
            <a:noAutofit/>
          </a:bodyPr>
          <a:lstStyle/>
          <a:p>
            <a:r>
              <a:rPr kumimoji="1" lang="en-US" altLang="ja-JP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変更できる箇所</a:t>
            </a:r>
            <a:r>
              <a:rPr kumimoji="1" lang="en-US" altLang="ja-JP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①名称：学校名・学校で設定したキャリタス</a:t>
            </a:r>
            <a:r>
              <a:rPr kumimoji="1"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UC</a:t>
            </a: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のサイト名に変更してください。</a:t>
            </a:r>
            <a:endParaRPr kumimoji="1"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②ロゴ：学校ロゴを追加できます。不要な場合は削除してください。</a:t>
            </a:r>
            <a:endParaRPr kumimoji="1"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③リード文：任意のリード文に変更可能です。</a:t>
            </a:r>
            <a:endParaRPr kumimoji="1"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④コンテンツ：任意のタイトル・本文に変更可能です。</a:t>
            </a:r>
            <a:endParaRPr kumimoji="1"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⑤サイト名：学校で設定したキャリタス</a:t>
            </a:r>
            <a:r>
              <a:rPr kumimoji="1"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UC</a:t>
            </a: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のサイト名に変更してください。</a:t>
            </a:r>
            <a:endParaRPr kumimoji="1"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en-US" altLang="ja-JP" sz="16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6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そのほかの箇所は変更できませんので、そのまま印刷してください。</a:t>
            </a:r>
            <a:endParaRPr kumimoji="1" lang="en-US" altLang="ja-JP" sz="1600" u="sng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B5832EE-5912-67AD-E846-BE2BA79AB399}"/>
              </a:ext>
            </a:extLst>
          </p:cNvPr>
          <p:cNvSpPr/>
          <p:nvPr/>
        </p:nvSpPr>
        <p:spPr>
          <a:xfrm>
            <a:off x="-1" y="1"/>
            <a:ext cx="7559675" cy="1038104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次ページのチラシを</a:t>
            </a:r>
            <a:r>
              <a:rPr kumimoji="1"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A4</a:t>
            </a:r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サイズでプリントアウトして</a:t>
            </a:r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ct val="150000"/>
              </a:lnSpc>
            </a:pPr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学生に配布してください。</a:t>
            </a:r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矢印: 下 8">
            <a:extLst>
              <a:ext uri="{FF2B5EF4-FFF2-40B4-BE49-F238E27FC236}">
                <a16:creationId xmlns:a16="http://schemas.microsoft.com/office/drawing/2014/main" id="{BB603649-C6F1-17FA-28CD-EABD053913D4}"/>
              </a:ext>
            </a:extLst>
          </p:cNvPr>
          <p:cNvSpPr/>
          <p:nvPr/>
        </p:nvSpPr>
        <p:spPr>
          <a:xfrm>
            <a:off x="6398530" y="9681881"/>
            <a:ext cx="914400" cy="1009931"/>
          </a:xfrm>
          <a:prstGeom prst="downArrow">
            <a:avLst/>
          </a:prstGeom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383DF2B-3F76-834F-E7BB-698269C70710}"/>
              </a:ext>
            </a:extLst>
          </p:cNvPr>
          <p:cNvSpPr/>
          <p:nvPr/>
        </p:nvSpPr>
        <p:spPr>
          <a:xfrm>
            <a:off x="1161143" y="6278669"/>
            <a:ext cx="5237388" cy="2229227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EA0282E-F7BD-20A5-B2FD-08A40371C377}"/>
              </a:ext>
            </a:extLst>
          </p:cNvPr>
          <p:cNvSpPr txBox="1"/>
          <p:nvPr/>
        </p:nvSpPr>
        <p:spPr>
          <a:xfrm>
            <a:off x="457228" y="6963386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>
                <a:solidFill>
                  <a:srgbClr val="FF0000"/>
                </a:solidFill>
              </a:rPr>
              <a:t>④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E1F98D0E-66CB-A56E-1F05-6A87922F88EE}"/>
              </a:ext>
            </a:extLst>
          </p:cNvPr>
          <p:cNvSpPr/>
          <p:nvPr/>
        </p:nvSpPr>
        <p:spPr>
          <a:xfrm>
            <a:off x="5023757" y="3771227"/>
            <a:ext cx="1127388" cy="318294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D9B0818-AA3A-60CA-2902-5DB02EC2407C}"/>
              </a:ext>
            </a:extLst>
          </p:cNvPr>
          <p:cNvSpPr txBox="1"/>
          <p:nvPr/>
        </p:nvSpPr>
        <p:spPr>
          <a:xfrm>
            <a:off x="6151145" y="3637987"/>
            <a:ext cx="5950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rgbClr val="FF0000"/>
                </a:solidFill>
              </a:rPr>
              <a:t>②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6794C1E-EE5D-E52F-9AEF-279D7BC067C3}"/>
              </a:ext>
            </a:extLst>
          </p:cNvPr>
          <p:cNvSpPr/>
          <p:nvPr/>
        </p:nvSpPr>
        <p:spPr>
          <a:xfrm>
            <a:off x="1161142" y="8806762"/>
            <a:ext cx="5237388" cy="209929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6A331ED0-4553-8E87-A0F1-770E5E955193}"/>
              </a:ext>
            </a:extLst>
          </p:cNvPr>
          <p:cNvSpPr txBox="1"/>
          <p:nvPr/>
        </p:nvSpPr>
        <p:spPr>
          <a:xfrm>
            <a:off x="457227" y="8606424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>
                <a:solidFill>
                  <a:srgbClr val="FF0000"/>
                </a:solidFill>
              </a:rPr>
              <a:t>⑤</a:t>
            </a:r>
          </a:p>
        </p:txBody>
      </p:sp>
    </p:spTree>
    <p:extLst>
      <p:ext uri="{BB962C8B-B14F-4D97-AF65-F5344CB8AC3E}">
        <p14:creationId xmlns:p14="http://schemas.microsoft.com/office/powerpoint/2010/main" val="3505294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ホームベース 47">
            <a:extLst>
              <a:ext uri="{FF2B5EF4-FFF2-40B4-BE49-F238E27FC236}">
                <a16:creationId xmlns:a16="http://schemas.microsoft.com/office/drawing/2014/main" id="{8ED6FF7A-329E-5FEA-966C-217315140575}"/>
              </a:ext>
            </a:extLst>
          </p:cNvPr>
          <p:cNvSpPr/>
          <p:nvPr/>
        </p:nvSpPr>
        <p:spPr>
          <a:xfrm>
            <a:off x="-14389" y="277645"/>
            <a:ext cx="5509102" cy="496956"/>
          </a:xfrm>
          <a:prstGeom prst="homePlat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24000" rtlCol="0" anchor="ctr"/>
          <a:lstStyle/>
          <a:p>
            <a:r>
              <a:rPr kumimoji="1" lang="ja-JP" altLang="en-US" sz="16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●●大学　キャリア支援サイト</a:t>
            </a:r>
          </a:p>
        </p:txBody>
      </p:sp>
      <p:pic>
        <p:nvPicPr>
          <p:cNvPr id="5" name="図 4" descr="武器, はさみ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1EE6DFC-EACB-70B4-2EEE-378089D4752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0596" y="336299"/>
            <a:ext cx="1544049" cy="379647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07E0C43-D896-CB14-803E-21C89AAA4A7B}"/>
              </a:ext>
            </a:extLst>
          </p:cNvPr>
          <p:cNvSpPr txBox="1"/>
          <p:nvPr/>
        </p:nvSpPr>
        <p:spPr>
          <a:xfrm>
            <a:off x="747101" y="3068463"/>
            <a:ext cx="5171814" cy="981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kumimoji="1" lang="ja-JP" alt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●●就活ナビでは、企業から届き始める</a:t>
            </a:r>
            <a:r>
              <a:rPr kumimoji="1" lang="en-US" altLang="ja-JP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2027</a:t>
            </a:r>
            <a:r>
              <a:rPr kumimoji="1" lang="ja-JP" alt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年卒業予定学生向けの求人情報を、●月●日から順次公開しています。</a:t>
            </a:r>
            <a:endParaRPr kumimoji="1" lang="en-US" altLang="ja-JP" sz="1100" dirty="0">
              <a:solidFill>
                <a:schemeClr val="tx1">
                  <a:lumMod val="75000"/>
                  <a:lumOff val="2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800"/>
              </a:lnSpc>
            </a:pPr>
            <a:r>
              <a:rPr kumimoji="1" lang="ja-JP" alt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企業の採用広報活動が本格化する前に、企業研究を深め志望企業の選考に備えておきましょう。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28B2801E-22B5-8F7F-DE1A-F96BCAB8819B}"/>
              </a:ext>
            </a:extLst>
          </p:cNvPr>
          <p:cNvSpPr txBox="1"/>
          <p:nvPr/>
        </p:nvSpPr>
        <p:spPr>
          <a:xfrm>
            <a:off x="2009789" y="7236451"/>
            <a:ext cx="4795266" cy="4717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ts val="1600"/>
              </a:lnSpc>
            </a:pPr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先輩たちの体験談や、キャリアセンターとのコミュニケーション履歴・おすすめコメントなど、学校独自の情報がある企業もあります。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BBADD59D-E750-4398-94FE-1B160CD330DE}"/>
              </a:ext>
            </a:extLst>
          </p:cNvPr>
          <p:cNvSpPr txBox="1"/>
          <p:nvPr/>
        </p:nvSpPr>
        <p:spPr>
          <a:xfrm>
            <a:off x="2302637" y="6789131"/>
            <a:ext cx="361627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kumimoji="1" lang="ja-JP" altLang="en-US" sz="2000" b="1" dirty="0">
                <a:solidFill>
                  <a:srgbClr val="51809C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大学独自の情報もチェック！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6F03B32A-A9BA-DA13-E460-131B44BACC24}"/>
              </a:ext>
            </a:extLst>
          </p:cNvPr>
          <p:cNvSpPr txBox="1"/>
          <p:nvPr/>
        </p:nvSpPr>
        <p:spPr>
          <a:xfrm>
            <a:off x="2009789" y="5973830"/>
            <a:ext cx="4795266" cy="4717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ts val="1600"/>
              </a:lnSpc>
            </a:pPr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学校が確認し学生の皆さんに公開している企業の求人情報だから、「ブラック企業かも</a:t>
            </a:r>
            <a:r>
              <a:rPr kumimoji="1"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…</a:t>
            </a:r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」といった心配は無用！安心して応募できます。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2765394-72D1-B89F-CAD3-6B58F7EA1F09}"/>
              </a:ext>
            </a:extLst>
          </p:cNvPr>
          <p:cNvSpPr txBox="1"/>
          <p:nvPr/>
        </p:nvSpPr>
        <p:spPr>
          <a:xfrm>
            <a:off x="2302637" y="5526510"/>
            <a:ext cx="361627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kumimoji="1" lang="ja-JP" altLang="en-US" sz="2000" b="1" dirty="0">
                <a:solidFill>
                  <a:srgbClr val="FF5757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信頼できる企業情報！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AD1DF454-BB25-0DDE-2696-42D7189E4FF2}"/>
              </a:ext>
            </a:extLst>
          </p:cNvPr>
          <p:cNvSpPr txBox="1"/>
          <p:nvPr/>
        </p:nvSpPr>
        <p:spPr>
          <a:xfrm>
            <a:off x="2009789" y="4726377"/>
            <a:ext cx="4795266" cy="4717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ts val="1600"/>
              </a:lnSpc>
            </a:pPr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過去の採用実績や採用要件から、●●大生の採用を希望して学校を絞り込み配信された求人情報だから、内定確度が高いのです。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A0DFC63A-7FB7-8D2B-5A7E-67CF22A954D5}"/>
              </a:ext>
            </a:extLst>
          </p:cNvPr>
          <p:cNvSpPr txBox="1"/>
          <p:nvPr/>
        </p:nvSpPr>
        <p:spPr>
          <a:xfrm>
            <a:off x="2302637" y="4279057"/>
            <a:ext cx="361627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kumimoji="1" lang="ja-JP" altLang="en-US" sz="2000" b="1" dirty="0">
                <a:solidFill>
                  <a:srgbClr val="FC9D0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内定確度が高い！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A1BB9E6A-93C1-9432-D239-247C18D93E1D}"/>
              </a:ext>
            </a:extLst>
          </p:cNvPr>
          <p:cNvSpPr txBox="1"/>
          <p:nvPr/>
        </p:nvSpPr>
        <p:spPr>
          <a:xfrm>
            <a:off x="1776725" y="8233043"/>
            <a:ext cx="40062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●●就職ナビはキャリタス</a:t>
            </a:r>
            <a:r>
              <a: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UC</a:t>
            </a:r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アプリからの利用が便利！</a:t>
            </a:r>
          </a:p>
        </p:txBody>
      </p:sp>
    </p:spTree>
    <p:extLst>
      <p:ext uri="{BB962C8B-B14F-4D97-AF65-F5344CB8AC3E}">
        <p14:creationId xmlns:p14="http://schemas.microsoft.com/office/powerpoint/2010/main" val="36183312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1434</TotalTime>
  <Words>307</Words>
  <Application>Microsoft Office PowerPoint</Application>
  <PresentationFormat>ユーザー設定</PresentationFormat>
  <Paragraphs>25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BIZ UDPゴシック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株式会社キャリタス;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A4チラシ-求人票公開案内</dc:title>
  <dc:creator>キャリタスUC</dc:creator>
  <cp:revision>111</cp:revision>
  <cp:lastPrinted>2025-12-02T06:26:49Z</cp:lastPrinted>
  <dcterms:created xsi:type="dcterms:W3CDTF">2025-03-20T23:34:27Z</dcterms:created>
  <dcterms:modified xsi:type="dcterms:W3CDTF">2025-12-02T06:31:12Z</dcterms:modified>
</cp:coreProperties>
</file>