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9" r:id="rId2"/>
    <p:sldId id="268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5E"/>
    <a:srgbClr val="7DE3EF"/>
    <a:srgbClr val="D9D87C"/>
    <a:srgbClr val="48B9C8"/>
    <a:srgbClr val="686EDC"/>
    <a:srgbClr val="E6E583"/>
    <a:srgbClr val="9AD6A9"/>
    <a:srgbClr val="9AD9E1"/>
    <a:srgbClr val="C9BC9C"/>
    <a:srgbClr val="53B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F4E-D85D-4C89-B386-AAC2F87BA94A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F1B7-32B7-4FD5-8C50-BF6F61E5A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8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0556D-8F13-4C86-9F6F-2FC47457CB20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554D-FEA8-41F3-A2D6-DA465154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588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69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2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DF33851-C558-DB6A-D2E4-2413952E26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35" y="0"/>
            <a:ext cx="7536003" cy="10691813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C0277A5-3E3C-4A07-C39C-85101225AEDA}"/>
              </a:ext>
            </a:extLst>
          </p:cNvPr>
          <p:cNvSpPr/>
          <p:nvPr userDrawn="1"/>
        </p:nvSpPr>
        <p:spPr>
          <a:xfrm>
            <a:off x="11835" y="0"/>
            <a:ext cx="7547840" cy="1059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ホームベース 47">
            <a:extLst>
              <a:ext uri="{FF2B5EF4-FFF2-40B4-BE49-F238E27FC236}">
                <a16:creationId xmlns:a16="http://schemas.microsoft.com/office/drawing/2014/main" id="{2C96B336-0959-E06F-2954-8630DE594488}"/>
              </a:ext>
            </a:extLst>
          </p:cNvPr>
          <p:cNvSpPr/>
          <p:nvPr userDrawn="1"/>
        </p:nvSpPr>
        <p:spPr>
          <a:xfrm>
            <a:off x="-14389" y="393757"/>
            <a:ext cx="5509102" cy="496956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endParaRPr kumimoji="1" lang="ja-JP" altLang="en-US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6B10536B-1325-3132-4F89-BD3D3A92C033}"/>
              </a:ext>
            </a:extLst>
          </p:cNvPr>
          <p:cNvSpPr/>
          <p:nvPr userDrawn="1"/>
        </p:nvSpPr>
        <p:spPr>
          <a:xfrm>
            <a:off x="404132" y="1175186"/>
            <a:ext cx="6749143" cy="26561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3094B7D-BA8F-A8E7-37EB-BEFF8CC3B8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8" t="601" r="-4011" b="-601"/>
          <a:stretch/>
        </p:blipFill>
        <p:spPr>
          <a:xfrm>
            <a:off x="4815728" y="2645348"/>
            <a:ext cx="2629304" cy="215705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F85CC25B-98F9-B59F-70C4-F3553E97D5C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00" r="5976"/>
          <a:stretch/>
        </p:blipFill>
        <p:spPr>
          <a:xfrm>
            <a:off x="-16274" y="2526565"/>
            <a:ext cx="1810900" cy="2157055"/>
          </a:xfrm>
          <a:prstGeom prst="rect">
            <a:avLst/>
          </a:prstGeom>
        </p:spPr>
      </p:pic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85D7B3F5-0D28-392A-DC9F-2C61CE4D4ADF}"/>
              </a:ext>
            </a:extLst>
          </p:cNvPr>
          <p:cNvSpPr/>
          <p:nvPr userDrawn="1"/>
        </p:nvSpPr>
        <p:spPr>
          <a:xfrm>
            <a:off x="404132" y="8120217"/>
            <a:ext cx="6749143" cy="235853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角丸四角形 61">
            <a:extLst>
              <a:ext uri="{FF2B5EF4-FFF2-40B4-BE49-F238E27FC236}">
                <a16:creationId xmlns:a16="http://schemas.microsoft.com/office/drawing/2014/main" id="{27166B1B-13F0-4C52-5745-F4D793A135C0}"/>
              </a:ext>
            </a:extLst>
          </p:cNvPr>
          <p:cNvSpPr/>
          <p:nvPr userDrawn="1"/>
        </p:nvSpPr>
        <p:spPr>
          <a:xfrm>
            <a:off x="1785649" y="8538370"/>
            <a:ext cx="3995085" cy="366286"/>
          </a:xfrm>
          <a:prstGeom prst="roundRect">
            <a:avLst>
              <a:gd name="adj" fmla="val 50000"/>
            </a:avLst>
          </a:prstGeom>
          <a:solidFill>
            <a:srgbClr val="FF665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公式アプリを無料でダウンロード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DFEA5A2-B7B3-0F27-E709-1F6788EA5B24}"/>
              </a:ext>
            </a:extLst>
          </p:cNvPr>
          <p:cNvGrpSpPr/>
          <p:nvPr userDrawn="1"/>
        </p:nvGrpSpPr>
        <p:grpSpPr>
          <a:xfrm>
            <a:off x="1284463" y="9031624"/>
            <a:ext cx="4997457" cy="962682"/>
            <a:chOff x="1441525" y="9453527"/>
            <a:chExt cx="4997457" cy="962682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C540C2E1-FE04-16E1-9DAA-83FF17863554}"/>
                </a:ext>
              </a:extLst>
            </p:cNvPr>
            <p:cNvSpPr txBox="1"/>
            <p:nvPr/>
          </p:nvSpPr>
          <p:spPr>
            <a:xfrm>
              <a:off x="1569504" y="9453527"/>
              <a:ext cx="10631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b="1" dirty="0"/>
                <a:t>iPhone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の方</a:t>
              </a:r>
              <a:endPara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※iOS14.0</a:t>
              </a:r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以上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102D1FE3-5F69-3C56-D281-6A2C55D68499}"/>
                </a:ext>
              </a:extLst>
            </p:cNvPr>
            <p:cNvSpPr txBox="1"/>
            <p:nvPr/>
          </p:nvSpPr>
          <p:spPr>
            <a:xfrm>
              <a:off x="4261206" y="9453527"/>
              <a:ext cx="114428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b="1" dirty="0"/>
                <a:t>Android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の方</a:t>
              </a:r>
              <a:endPara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※Android8.0</a:t>
              </a:r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以上</a:t>
              </a:r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4C8BAED1-287E-0F1D-024A-4782D85D1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4890" y="9453527"/>
              <a:ext cx="962682" cy="962682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85AC2374-9973-4568-6BDB-6DBB8CBAB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6300" y="9453527"/>
              <a:ext cx="962682" cy="962682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0DE6263C-4B38-203D-B255-48D74A3ED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1525" y="10069502"/>
              <a:ext cx="1155688" cy="346707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C14D5603-52E8-C79E-5875-4FEA97C6B2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9806" y="10069502"/>
              <a:ext cx="1155688" cy="346707"/>
            </a:xfrm>
            <a:prstGeom prst="rect">
              <a:avLst/>
            </a:prstGeom>
          </p:spPr>
        </p:pic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502B91-A7EB-51D9-DA2C-0040A3C730B2}"/>
              </a:ext>
            </a:extLst>
          </p:cNvPr>
          <p:cNvSpPr txBox="1"/>
          <p:nvPr userDrawn="1"/>
        </p:nvSpPr>
        <p:spPr>
          <a:xfrm>
            <a:off x="1242962" y="10066410"/>
            <a:ext cx="4588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 Store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iPod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iTunes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は、米国および他国の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 Inc.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の登録商標です。</a:t>
            </a:r>
          </a:p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ロゴは、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LLC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の商標です。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1EB8E8E1-E535-1043-BDFB-EFBA6DB39054}"/>
              </a:ext>
            </a:extLst>
          </p:cNvPr>
          <p:cNvSpPr/>
          <p:nvPr userDrawn="1"/>
        </p:nvSpPr>
        <p:spPr>
          <a:xfrm>
            <a:off x="990810" y="1443187"/>
            <a:ext cx="5578054" cy="415257"/>
          </a:xfrm>
          <a:prstGeom prst="roundRect">
            <a:avLst>
              <a:gd name="adj" fmla="val 50000"/>
            </a:avLst>
          </a:prstGeom>
          <a:solidFill>
            <a:srgbClr val="FF66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6C0F610A-601E-3107-9591-915A4FC63B37}"/>
              </a:ext>
            </a:extLst>
          </p:cNvPr>
          <p:cNvGrpSpPr/>
          <p:nvPr userDrawn="1"/>
        </p:nvGrpSpPr>
        <p:grpSpPr>
          <a:xfrm>
            <a:off x="404132" y="3957747"/>
            <a:ext cx="6749143" cy="4035502"/>
            <a:chOff x="404132" y="3957747"/>
            <a:chExt cx="6749143" cy="4035502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C46B73D2-22D4-BC3F-DBE2-4E4A87537DDA}"/>
                </a:ext>
              </a:extLst>
            </p:cNvPr>
            <p:cNvSpPr/>
            <p:nvPr/>
          </p:nvSpPr>
          <p:spPr>
            <a:xfrm>
              <a:off x="404132" y="3957747"/>
              <a:ext cx="6749143" cy="403550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D8E557BE-5BAD-FE6F-DC93-76886D537AC9}"/>
                </a:ext>
              </a:extLst>
            </p:cNvPr>
            <p:cNvSpPr/>
            <p:nvPr/>
          </p:nvSpPr>
          <p:spPr>
            <a:xfrm>
              <a:off x="818405" y="7025901"/>
              <a:ext cx="2559600" cy="820800"/>
            </a:xfrm>
            <a:prstGeom prst="roundRect">
              <a:avLst>
                <a:gd name="adj" fmla="val 0"/>
              </a:avLst>
            </a:prstGeom>
            <a:solidFill>
              <a:srgbClr val="FF66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AD6A11BD-3BFA-B753-3E30-43D580709712}"/>
                </a:ext>
              </a:extLst>
            </p:cNvPr>
            <p:cNvSpPr/>
            <p:nvPr/>
          </p:nvSpPr>
          <p:spPr>
            <a:xfrm>
              <a:off x="818405" y="6058308"/>
              <a:ext cx="2559600" cy="820800"/>
            </a:xfrm>
            <a:prstGeom prst="roundRect">
              <a:avLst>
                <a:gd name="adj" fmla="val 0"/>
              </a:avLst>
            </a:prstGeom>
            <a:solidFill>
              <a:srgbClr val="FF66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07D2078D-9D6E-329D-D7B2-99AA113E88AC}"/>
                </a:ext>
              </a:extLst>
            </p:cNvPr>
            <p:cNvSpPr/>
            <p:nvPr/>
          </p:nvSpPr>
          <p:spPr>
            <a:xfrm>
              <a:off x="818405" y="5114769"/>
              <a:ext cx="2559600" cy="820800"/>
            </a:xfrm>
            <a:prstGeom prst="roundRect">
              <a:avLst>
                <a:gd name="adj" fmla="val 0"/>
              </a:avLst>
            </a:prstGeom>
            <a:solidFill>
              <a:srgbClr val="FF66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3E74622B-CF89-5748-BEC5-213D66A7F4F7}"/>
                </a:ext>
              </a:extLst>
            </p:cNvPr>
            <p:cNvSpPr txBox="1"/>
            <p:nvPr/>
          </p:nvSpPr>
          <p:spPr>
            <a:xfrm>
              <a:off x="796284" y="5082930"/>
              <a:ext cx="659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bg1"/>
                  </a:solidFill>
                  <a:latin typeface="Aptos Black" panose="020F0502020204030204" pitchFamily="34" charset="0"/>
                </a:rPr>
                <a:t>01</a:t>
              </a:r>
              <a:endParaRPr kumimoji="1" lang="ja-JP" altLang="en-US" sz="3200" dirty="0">
                <a:solidFill>
                  <a:schemeClr val="bg1"/>
                </a:solidFill>
                <a:latin typeface="Aptos Black" panose="020F0502020204030204" pitchFamily="34" charset="0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C9D86481-2591-C3D9-B13B-8463185F92C8}"/>
                </a:ext>
              </a:extLst>
            </p:cNvPr>
            <p:cNvSpPr txBox="1"/>
            <p:nvPr/>
          </p:nvSpPr>
          <p:spPr>
            <a:xfrm>
              <a:off x="796284" y="6021703"/>
              <a:ext cx="659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bg1"/>
                  </a:solidFill>
                  <a:latin typeface="Aptos Black" panose="020F0502020204030204" pitchFamily="34" charset="0"/>
                </a:rPr>
                <a:t>02</a:t>
              </a:r>
              <a:endParaRPr kumimoji="1" lang="ja-JP" altLang="en-US" sz="3200" dirty="0">
                <a:solidFill>
                  <a:schemeClr val="bg1"/>
                </a:solidFill>
                <a:latin typeface="Aptos Black" panose="020F0502020204030204" pitchFamily="34" charset="0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5E865081-D20C-0B94-D50A-A270705840F4}"/>
                </a:ext>
              </a:extLst>
            </p:cNvPr>
            <p:cNvSpPr txBox="1"/>
            <p:nvPr/>
          </p:nvSpPr>
          <p:spPr>
            <a:xfrm>
              <a:off x="796284" y="6990290"/>
              <a:ext cx="659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bg1"/>
                  </a:solidFill>
                  <a:latin typeface="Aptos Black" panose="020F0502020204030204" pitchFamily="34" charset="0"/>
                </a:rPr>
                <a:t>03</a:t>
              </a:r>
              <a:endParaRPr kumimoji="1" lang="ja-JP" altLang="en-US" sz="3200" dirty="0">
                <a:solidFill>
                  <a:schemeClr val="bg1"/>
                </a:solidFill>
                <a:latin typeface="Aptos Black" panose="020F0502020204030204" pitchFamily="34" charset="0"/>
              </a:endParaRPr>
            </a:p>
          </p:txBody>
        </p:sp>
      </p:grpSp>
      <p:pic>
        <p:nvPicPr>
          <p:cNvPr id="32" name="図 31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7CB02C4-03BA-4251-A0C7-E5AC9380B1B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68" y="1763707"/>
            <a:ext cx="6126539" cy="245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3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9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53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2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73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06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58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7A02-1D49-49FD-81EB-FF3C25A83976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4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955732D-24C1-6CB3-06C5-BB6B7B0A6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0138" y="3601437"/>
            <a:ext cx="4799393" cy="678805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F924473-8CE6-3918-28B1-1DA098F27CFC}"/>
              </a:ext>
            </a:extLst>
          </p:cNvPr>
          <p:cNvSpPr/>
          <p:nvPr/>
        </p:nvSpPr>
        <p:spPr>
          <a:xfrm>
            <a:off x="1161143" y="3802502"/>
            <a:ext cx="3748314" cy="40352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D9A5E4-35B3-C048-0AA4-57B3D3D8646B}"/>
              </a:ext>
            </a:extLst>
          </p:cNvPr>
          <p:cNvSpPr/>
          <p:nvPr/>
        </p:nvSpPr>
        <p:spPr>
          <a:xfrm>
            <a:off x="1161142" y="6223194"/>
            <a:ext cx="5237388" cy="54911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B8BB8-1121-D8F4-1E41-B0D5E3810E9B}"/>
              </a:ext>
            </a:extLst>
          </p:cNvPr>
          <p:cNvSpPr txBox="1"/>
          <p:nvPr/>
        </p:nvSpPr>
        <p:spPr>
          <a:xfrm>
            <a:off x="457227" y="371187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F08CE0-DF6F-4D10-1FD4-892F4EC2B340}"/>
              </a:ext>
            </a:extLst>
          </p:cNvPr>
          <p:cNvSpPr txBox="1"/>
          <p:nvPr/>
        </p:nvSpPr>
        <p:spPr>
          <a:xfrm>
            <a:off x="457227" y="610277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D0F05FF-AE16-7C8D-8CA6-D3566E33CC24}"/>
              </a:ext>
            </a:extLst>
          </p:cNvPr>
          <p:cNvSpPr txBox="1"/>
          <p:nvPr/>
        </p:nvSpPr>
        <p:spPr>
          <a:xfrm>
            <a:off x="0" y="1069538"/>
            <a:ext cx="7559676" cy="2244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360000" rtlCol="0" anchor="ctr">
            <a:noAutofit/>
          </a:bodyPr>
          <a:lstStyle/>
          <a:p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変更できる箇所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①名称：学校名・学校で設定したキャリタス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②ロゴ：学校ロゴを追加できます。不要な場合は削除してください。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③リード文：任意のリード文に変更可能です。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④コンテンツ：任意のタイトル・本文に変更可能です。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⑤サイト名：学校で設定したキャリタス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そのほかの箇所は変更できませんので、そのまま印刷してください。</a:t>
            </a:r>
            <a:endParaRPr kumimoji="1"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FE9BE16-BB7D-C289-6FA0-018AB22AAD5B}"/>
              </a:ext>
            </a:extLst>
          </p:cNvPr>
          <p:cNvSpPr/>
          <p:nvPr/>
        </p:nvSpPr>
        <p:spPr>
          <a:xfrm>
            <a:off x="-1" y="1"/>
            <a:ext cx="7559675" cy="10381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次ページのチラシを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サイズでプリントアウトして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学生に配布してください。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ECFB3F48-3790-BA91-04B6-AD7C7650CAB0}"/>
              </a:ext>
            </a:extLst>
          </p:cNvPr>
          <p:cNvSpPr/>
          <p:nvPr/>
        </p:nvSpPr>
        <p:spPr>
          <a:xfrm>
            <a:off x="6398530" y="9681881"/>
            <a:ext cx="914400" cy="1009931"/>
          </a:xfrm>
          <a:prstGeom prst="down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04A2E7-EFD9-EA6D-F45A-38048149D1BE}"/>
              </a:ext>
            </a:extLst>
          </p:cNvPr>
          <p:cNvSpPr/>
          <p:nvPr/>
        </p:nvSpPr>
        <p:spPr>
          <a:xfrm>
            <a:off x="1161142" y="6827780"/>
            <a:ext cx="5237388" cy="17961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BF1B31C-3BBF-0273-2BBD-65AD9B58CD9D}"/>
              </a:ext>
            </a:extLst>
          </p:cNvPr>
          <p:cNvSpPr txBox="1"/>
          <p:nvPr/>
        </p:nvSpPr>
        <p:spPr>
          <a:xfrm>
            <a:off x="457227" y="751249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94A9B78-96A5-0E4A-9034-DB44761FE003}"/>
              </a:ext>
            </a:extLst>
          </p:cNvPr>
          <p:cNvSpPr/>
          <p:nvPr/>
        </p:nvSpPr>
        <p:spPr>
          <a:xfrm>
            <a:off x="5023757" y="3845115"/>
            <a:ext cx="1127388" cy="31829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CF16427-A663-5F70-26DD-E1FD7A685E04}"/>
              </a:ext>
            </a:extLst>
          </p:cNvPr>
          <p:cNvSpPr txBox="1"/>
          <p:nvPr/>
        </p:nvSpPr>
        <p:spPr>
          <a:xfrm>
            <a:off x="6151145" y="3711875"/>
            <a:ext cx="595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2F33615-3A4C-D277-EB46-FCC752CBC8D4}"/>
              </a:ext>
            </a:extLst>
          </p:cNvPr>
          <p:cNvSpPr/>
          <p:nvPr/>
        </p:nvSpPr>
        <p:spPr>
          <a:xfrm>
            <a:off x="1161142" y="8806762"/>
            <a:ext cx="5237388" cy="2099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71663C4-1BD6-23CA-0C55-5CDC15E3BC46}"/>
              </a:ext>
            </a:extLst>
          </p:cNvPr>
          <p:cNvSpPr txBox="1"/>
          <p:nvPr/>
        </p:nvSpPr>
        <p:spPr>
          <a:xfrm>
            <a:off x="457227" y="860642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2231455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F86E95D-8738-9891-105E-F337F3A59E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596" y="452411"/>
            <a:ext cx="1544049" cy="37964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9B6D69-58B5-9FF3-E223-594BDE1F4684}"/>
              </a:ext>
            </a:extLst>
          </p:cNvPr>
          <p:cNvSpPr txBox="1"/>
          <p:nvPr/>
        </p:nvSpPr>
        <p:spPr>
          <a:xfrm>
            <a:off x="1759329" y="8233043"/>
            <a:ext cx="400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●●就職ナビはキャリタス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アプリからの利用が便利！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AC219E-6A17-F544-437B-52BC73256007}"/>
              </a:ext>
            </a:extLst>
          </p:cNvPr>
          <p:cNvSpPr txBox="1"/>
          <p:nvPr/>
        </p:nvSpPr>
        <p:spPr>
          <a:xfrm>
            <a:off x="2110149" y="1440321"/>
            <a:ext cx="3339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キャリアセンターが開催する</a:t>
            </a:r>
            <a:endParaRPr kumimoji="1" lang="ja-JP" altLang="en-US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FDF049-6CAE-B726-1BF5-D13B9004AB3E}"/>
              </a:ext>
            </a:extLst>
          </p:cNvPr>
          <p:cNvSpPr txBox="1"/>
          <p:nvPr/>
        </p:nvSpPr>
        <p:spPr>
          <a:xfrm>
            <a:off x="787619" y="4168467"/>
            <a:ext cx="5984437" cy="821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●●就職ナビで、ガイダンスの開催情報をチェックしよう！</a:t>
            </a:r>
            <a:endParaRPr kumimoji="1" lang="en-US" altLang="ja-JP" sz="13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大学開催の就職活動に関するガイダンス情報は、●●就職ナビで確認できるのを知っていますか？　予約が必要なガイダンスも申し込めます。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0A12F48-A460-62BA-77DC-F02BD81D484A}"/>
              </a:ext>
            </a:extLst>
          </p:cNvPr>
          <p:cNvSpPr txBox="1"/>
          <p:nvPr/>
        </p:nvSpPr>
        <p:spPr>
          <a:xfrm>
            <a:off x="1439118" y="5265758"/>
            <a:ext cx="19387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大学が持つ信頼の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ノウハウを活用しよう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A369765-589E-4DAC-71B8-A38973CEA97F}"/>
              </a:ext>
            </a:extLst>
          </p:cNvPr>
          <p:cNvSpPr txBox="1"/>
          <p:nvPr/>
        </p:nvSpPr>
        <p:spPr>
          <a:xfrm>
            <a:off x="3377820" y="5188910"/>
            <a:ext cx="3538005" cy="6769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これまで●●大学生のキャリアサポートをしてきたキャリアセンターだからこそ、あなたの不安を解消するノウハウがあります。まずは信頼のおける情報の収集を！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A2EB3D-2714-AD0A-5833-3545D26AE403}"/>
              </a:ext>
            </a:extLst>
          </p:cNvPr>
          <p:cNvSpPr txBox="1"/>
          <p:nvPr/>
        </p:nvSpPr>
        <p:spPr>
          <a:xfrm>
            <a:off x="1439118" y="6204531"/>
            <a:ext cx="19387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大学独自のサポート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情報が入手できる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B8F0D8-D82D-84E2-9A39-A252DBBF0FA3}"/>
              </a:ext>
            </a:extLst>
          </p:cNvPr>
          <p:cNvSpPr txBox="1"/>
          <p:nvPr/>
        </p:nvSpPr>
        <p:spPr>
          <a:xfrm>
            <a:off x="3377820" y="6127683"/>
            <a:ext cx="3538005" cy="6769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大学のキャリアサポートサービスが分かる！　何か不安になったとき、相談できる場所があると知っているだけで、安心して就職活動を進められます。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8C0DFA7-ED47-469E-C247-3F62A3FF9B41}"/>
              </a:ext>
            </a:extLst>
          </p:cNvPr>
          <p:cNvSpPr txBox="1"/>
          <p:nvPr/>
        </p:nvSpPr>
        <p:spPr>
          <a:xfrm>
            <a:off x="1439118" y="7173118"/>
            <a:ext cx="19387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就活に役立つ参加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特典がある場合も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4AA64D-8763-CC62-DB2C-20519AF7D4D6}"/>
              </a:ext>
            </a:extLst>
          </p:cNvPr>
          <p:cNvSpPr txBox="1"/>
          <p:nvPr/>
        </p:nvSpPr>
        <p:spPr>
          <a:xfrm>
            <a:off x="3377820" y="7096270"/>
            <a:ext cx="3538005" cy="6769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ガイダンスによっては、キャリアセンターが作成している就職ガイドブックや先輩たちのエントリーシートの事例などが配られることがあります。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005AE94-3A63-E3F5-E856-91AAC58F3026}"/>
              </a:ext>
            </a:extLst>
          </p:cNvPr>
          <p:cNvSpPr txBox="1"/>
          <p:nvPr/>
        </p:nvSpPr>
        <p:spPr>
          <a:xfrm>
            <a:off x="404132" y="457569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●●大学　キャリア支援サイト</a:t>
            </a:r>
          </a:p>
        </p:txBody>
      </p:sp>
    </p:spTree>
    <p:extLst>
      <p:ext uri="{BB962C8B-B14F-4D97-AF65-F5344CB8AC3E}">
        <p14:creationId xmlns:p14="http://schemas.microsoft.com/office/powerpoint/2010/main" val="2682111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1303</TotalTime>
  <Words>309</Words>
  <Application>Microsoft Office PowerPoint</Application>
  <PresentationFormat>ユーザー設定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游ゴシック</vt:lpstr>
      <vt:lpstr>Aptos Black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株式会社キャリタス;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A4チラシ-就職ガイダンスに行こう！</dc:title>
  <dc:creator>キャリタスUC</dc:creator>
  <cp:revision>98</cp:revision>
  <cp:lastPrinted>2025-10-29T00:23:47Z</cp:lastPrinted>
  <dcterms:created xsi:type="dcterms:W3CDTF">2025-03-20T23:34:27Z</dcterms:created>
  <dcterms:modified xsi:type="dcterms:W3CDTF">2025-11-11T06:55:24Z</dcterms:modified>
</cp:coreProperties>
</file>