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"/>
  </p:notesMasterIdLst>
  <p:handoutMasterIdLst>
    <p:handoutMasterId r:id="rId5"/>
  </p:handoutMasterIdLst>
  <p:sldIdLst>
    <p:sldId id="271" r:id="rId2"/>
    <p:sldId id="262" r:id="rId3"/>
  </p:sldIdLst>
  <p:sldSz cx="7559675" cy="10691813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BC9C"/>
    <a:srgbClr val="53B96B"/>
    <a:srgbClr val="9AD6A9"/>
    <a:srgbClr val="F84E5E"/>
    <a:srgbClr val="FB9AA3"/>
    <a:srgbClr val="48B9C8"/>
    <a:srgbClr val="9AD9E1"/>
    <a:srgbClr val="000000"/>
    <a:srgbClr val="ECC688"/>
    <a:srgbClr val="55B3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3" d="100"/>
          <a:sy n="53" d="100"/>
        </p:scale>
        <p:origin x="260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94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4CFF4E-D85D-4C89-B386-AAC2F87BA94A}" type="datetimeFigureOut">
              <a:rPr kumimoji="1" lang="ja-JP" altLang="en-US" smtClean="0"/>
              <a:t>2025/10/14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7F1B7-32B7-4FD5-8C50-BF6F61E5A7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94801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B0556D-8F13-4C86-9F6F-2FC47457CB20}" type="datetimeFigureOut">
              <a:rPr kumimoji="1" lang="ja-JP" altLang="en-US" smtClean="0"/>
              <a:t>2025/10/14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190750" y="1233488"/>
            <a:ext cx="23542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A5554D-FEA8-41F3-A2D6-DA4651540A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5564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背景パター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C8C346A9-D64C-018B-DA8F-C64394F8799E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55" b="-13"/>
          <a:stretch/>
        </p:blipFill>
        <p:spPr>
          <a:xfrm>
            <a:off x="310" y="5138057"/>
            <a:ext cx="7559055" cy="555375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4EF8088-EB10-870E-715E-8FD910B3A5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16" y="7989181"/>
            <a:ext cx="7243642" cy="2491296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131237BD-E6B7-8CCA-011D-7794506F6499}"/>
              </a:ext>
            </a:extLst>
          </p:cNvPr>
          <p:cNvGrpSpPr/>
          <p:nvPr userDrawn="1"/>
        </p:nvGrpSpPr>
        <p:grpSpPr>
          <a:xfrm>
            <a:off x="1242962" y="8451286"/>
            <a:ext cx="5038958" cy="1922901"/>
            <a:chOff x="1242962" y="8246589"/>
            <a:chExt cx="5038958" cy="1922901"/>
          </a:xfrm>
        </p:grpSpPr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902C0D94-6CF2-3415-C422-9AFE88D8E983}"/>
                </a:ext>
              </a:extLst>
            </p:cNvPr>
            <p:cNvGrpSpPr/>
            <p:nvPr/>
          </p:nvGrpSpPr>
          <p:grpSpPr>
            <a:xfrm>
              <a:off x="1284463" y="8246589"/>
              <a:ext cx="4997457" cy="1543020"/>
              <a:chOff x="1284463" y="8905462"/>
              <a:chExt cx="4997457" cy="1543020"/>
            </a:xfrm>
          </p:grpSpPr>
          <p:sp>
            <p:nvSpPr>
              <p:cNvPr id="10" name="角丸四角形 61">
                <a:extLst>
                  <a:ext uri="{FF2B5EF4-FFF2-40B4-BE49-F238E27FC236}">
                    <a16:creationId xmlns:a16="http://schemas.microsoft.com/office/drawing/2014/main" id="{43A00622-2012-E848-002B-901A0F233591}"/>
                  </a:ext>
                </a:extLst>
              </p:cNvPr>
              <p:cNvSpPr/>
              <p:nvPr/>
            </p:nvSpPr>
            <p:spPr>
              <a:xfrm>
                <a:off x="1785649" y="8905462"/>
                <a:ext cx="3995085" cy="366286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1600" b="1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公式アプリを無料でダウンロード</a:t>
                </a:r>
              </a:p>
            </p:txBody>
          </p:sp>
          <p:grpSp>
            <p:nvGrpSpPr>
              <p:cNvPr id="11" name="グループ化 10">
                <a:extLst>
                  <a:ext uri="{FF2B5EF4-FFF2-40B4-BE49-F238E27FC236}">
                    <a16:creationId xmlns:a16="http://schemas.microsoft.com/office/drawing/2014/main" id="{4978B833-8E21-E1CB-0CD5-C27C15AB2618}"/>
                  </a:ext>
                </a:extLst>
              </p:cNvPr>
              <p:cNvGrpSpPr/>
              <p:nvPr/>
            </p:nvGrpSpPr>
            <p:grpSpPr>
              <a:xfrm>
                <a:off x="1284463" y="9485800"/>
                <a:ext cx="4997457" cy="962682"/>
                <a:chOff x="1441525" y="9453527"/>
                <a:chExt cx="4997457" cy="962682"/>
              </a:xfrm>
            </p:grpSpPr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67AB1A78-E0B3-3D23-7BAE-2808F33D88BF}"/>
                    </a:ext>
                  </a:extLst>
                </p:cNvPr>
                <p:cNvSpPr txBox="1"/>
                <p:nvPr/>
              </p:nvSpPr>
              <p:spPr>
                <a:xfrm>
                  <a:off x="1569504" y="9453527"/>
                  <a:ext cx="1063112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1400" b="1" dirty="0"/>
                    <a:t>iPhone</a:t>
                  </a:r>
                  <a:r>
                    <a:rPr kumimoji="1" lang="ja-JP" altLang="en-US" sz="1400" b="1" dirty="0"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の方</a:t>
                  </a:r>
                  <a:endParaRPr kumimoji="1" lang="en-US" altLang="ja-JP" sz="1400" b="1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  <a:p>
                  <a:r>
                    <a:rPr kumimoji="1" lang="en-US" altLang="ja-JP" sz="800" b="1" dirty="0"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※iOS14.0</a:t>
                  </a:r>
                  <a:r>
                    <a:rPr kumimoji="1" lang="ja-JP" altLang="en-US" sz="800" b="1" dirty="0"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以上</a:t>
                  </a:r>
                </a:p>
              </p:txBody>
            </p:sp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82B27AAE-DEA5-0397-B792-093702542236}"/>
                    </a:ext>
                  </a:extLst>
                </p:cNvPr>
                <p:cNvSpPr txBox="1"/>
                <p:nvPr/>
              </p:nvSpPr>
              <p:spPr>
                <a:xfrm>
                  <a:off x="4261206" y="9453527"/>
                  <a:ext cx="1144288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1400" b="1" dirty="0"/>
                    <a:t>Android</a:t>
                  </a:r>
                  <a:r>
                    <a:rPr kumimoji="1" lang="ja-JP" altLang="en-US" sz="1400" b="1" dirty="0"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の方</a:t>
                  </a:r>
                  <a:endParaRPr kumimoji="1" lang="en-US" altLang="ja-JP" sz="1400" b="1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  <a:p>
                  <a:r>
                    <a:rPr kumimoji="1" lang="en-US" altLang="ja-JP" sz="800" b="1" dirty="0"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※Android8.0</a:t>
                  </a:r>
                  <a:r>
                    <a:rPr kumimoji="1" lang="ja-JP" altLang="en-US" sz="800" b="1" dirty="0"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以上</a:t>
                  </a:r>
                </a:p>
              </p:txBody>
            </p:sp>
            <p:pic>
              <p:nvPicPr>
                <p:cNvPr id="14" name="図 13">
                  <a:extLst>
                    <a:ext uri="{FF2B5EF4-FFF2-40B4-BE49-F238E27FC236}">
                      <a16:creationId xmlns:a16="http://schemas.microsoft.com/office/drawing/2014/main" id="{014E9579-1020-4346-8D28-F1E57877F7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64890" y="9453527"/>
                  <a:ext cx="962682" cy="962682"/>
                </a:xfrm>
                <a:prstGeom prst="rect">
                  <a:avLst/>
                </a:prstGeom>
              </p:spPr>
            </p:pic>
            <p:pic>
              <p:nvPicPr>
                <p:cNvPr id="15" name="図 14">
                  <a:extLst>
                    <a:ext uri="{FF2B5EF4-FFF2-40B4-BE49-F238E27FC236}">
                      <a16:creationId xmlns:a16="http://schemas.microsoft.com/office/drawing/2014/main" id="{B0D2BF25-FA85-3E6A-BA5C-BE06C37FD0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76300" y="9453527"/>
                  <a:ext cx="962682" cy="962682"/>
                </a:xfrm>
                <a:prstGeom prst="rect">
                  <a:avLst/>
                </a:prstGeom>
              </p:spPr>
            </p:pic>
            <p:pic>
              <p:nvPicPr>
                <p:cNvPr id="16" name="図 15">
                  <a:extLst>
                    <a:ext uri="{FF2B5EF4-FFF2-40B4-BE49-F238E27FC236}">
                      <a16:creationId xmlns:a16="http://schemas.microsoft.com/office/drawing/2014/main" id="{65026836-7C47-F596-FE9C-1999084C63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1525" y="10069502"/>
                  <a:ext cx="1155688" cy="346707"/>
                </a:xfrm>
                <a:prstGeom prst="rect">
                  <a:avLst/>
                </a:prstGeom>
              </p:spPr>
            </p:pic>
            <p:pic>
              <p:nvPicPr>
                <p:cNvPr id="17" name="図 16">
                  <a:extLst>
                    <a:ext uri="{FF2B5EF4-FFF2-40B4-BE49-F238E27FC236}">
                      <a16:creationId xmlns:a16="http://schemas.microsoft.com/office/drawing/2014/main" id="{D83D06F4-AB4C-BD8A-7782-DCEB4139C6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49806" y="10069502"/>
                  <a:ext cx="1155688" cy="346707"/>
                </a:xfrm>
                <a:prstGeom prst="rect">
                  <a:avLst/>
                </a:prstGeom>
              </p:spPr>
            </p:pic>
          </p:grpSp>
        </p:grp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CACB441F-22FF-A949-CFBD-F2CBEAB2E7B3}"/>
                </a:ext>
              </a:extLst>
            </p:cNvPr>
            <p:cNvSpPr txBox="1"/>
            <p:nvPr/>
          </p:nvSpPr>
          <p:spPr>
            <a:xfrm>
              <a:off x="1242962" y="9861713"/>
              <a:ext cx="45881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7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Apple</a:t>
              </a:r>
              <a:r>
                <a:rPr kumimoji="1" lang="ja-JP" altLang="en-US" sz="700" dirty="0" err="1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、</a:t>
              </a:r>
              <a:r>
                <a:rPr kumimoji="1" lang="en-US" altLang="ja-JP" sz="7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Apple</a:t>
              </a:r>
              <a:r>
                <a:rPr kumimoji="1" lang="ja-JP" altLang="en-US" sz="7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のロゴ、</a:t>
              </a:r>
              <a:r>
                <a:rPr kumimoji="1" lang="en-US" altLang="ja-JP" sz="7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App Store</a:t>
              </a:r>
              <a:r>
                <a:rPr kumimoji="1" lang="ja-JP" altLang="en-US" sz="700" dirty="0" err="1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、</a:t>
              </a:r>
              <a:r>
                <a:rPr kumimoji="1" lang="en-US" altLang="ja-JP" sz="7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iPod</a:t>
              </a:r>
              <a:r>
                <a:rPr kumimoji="1" lang="ja-JP" altLang="en-US" sz="7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のロゴ、</a:t>
              </a:r>
              <a:r>
                <a:rPr kumimoji="1" lang="en-US" altLang="ja-JP" sz="7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iTunes</a:t>
              </a:r>
              <a:r>
                <a:rPr kumimoji="1" lang="ja-JP" altLang="en-US" sz="7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は、米国および他国の</a:t>
              </a:r>
              <a:r>
                <a:rPr kumimoji="1" lang="en-US" altLang="ja-JP" sz="7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Apple Inc.</a:t>
              </a:r>
              <a:r>
                <a:rPr kumimoji="1" lang="ja-JP" altLang="en-US" sz="7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の登録商標です。</a:t>
              </a:r>
            </a:p>
            <a:p>
              <a:r>
                <a:rPr kumimoji="1" lang="en-US" altLang="ja-JP" sz="7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Android</a:t>
              </a:r>
              <a:r>
                <a:rPr kumimoji="1" lang="ja-JP" altLang="en-US" sz="700" dirty="0" err="1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、</a:t>
              </a:r>
              <a:r>
                <a:rPr kumimoji="1" lang="en-US" altLang="ja-JP" sz="7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Android</a:t>
              </a:r>
              <a:r>
                <a:rPr kumimoji="1" lang="ja-JP" altLang="en-US" sz="7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ロゴ、</a:t>
              </a:r>
              <a:r>
                <a:rPr kumimoji="1" lang="en-US" altLang="ja-JP" sz="7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Google Play</a:t>
              </a:r>
              <a:r>
                <a:rPr kumimoji="1" lang="ja-JP" altLang="en-US" sz="700" dirty="0" err="1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、</a:t>
              </a:r>
              <a:r>
                <a:rPr kumimoji="1" lang="en-US" altLang="ja-JP" sz="7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Google Play</a:t>
              </a:r>
              <a:r>
                <a:rPr kumimoji="1" lang="ja-JP" altLang="en-US" sz="7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ロゴは、</a:t>
              </a:r>
              <a:r>
                <a:rPr kumimoji="1" lang="en-US" altLang="ja-JP" sz="7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Google LLC </a:t>
              </a:r>
              <a:r>
                <a:rPr kumimoji="1" lang="ja-JP" altLang="en-US" sz="7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の商標です。</a:t>
              </a:r>
            </a:p>
          </p:txBody>
        </p:sp>
      </p:grpSp>
      <p:pic>
        <p:nvPicPr>
          <p:cNvPr id="18" name="図 17">
            <a:extLst>
              <a:ext uri="{FF2B5EF4-FFF2-40B4-BE49-F238E27FC236}">
                <a16:creationId xmlns:a16="http://schemas.microsoft.com/office/drawing/2014/main" id="{619F5FD3-0D0B-EB03-B3E6-BCC61EB093D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692" y="6179591"/>
            <a:ext cx="1824057" cy="126232"/>
          </a:xfrm>
          <a:prstGeom prst="rect">
            <a:avLst/>
          </a:prstGeom>
        </p:spPr>
      </p:pic>
      <p:pic>
        <p:nvPicPr>
          <p:cNvPr id="19" name="図 18" descr="ゾウ, 穴, 水, 大きい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B1495534-3BAB-C46E-EA9D-F53A5570B11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212" y="5464113"/>
            <a:ext cx="2153017" cy="2313732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CE22AD45-C6D6-2CD7-252E-BC57CFFAA9AC}"/>
              </a:ext>
            </a:extLst>
          </p:cNvPr>
          <p:cNvPicPr>
            <a:picLocks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89" y="5458884"/>
            <a:ext cx="2412000" cy="68400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AA89A65D-77F6-1703-D5AE-33D8E54C685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93" y="6179591"/>
            <a:ext cx="1824057" cy="126232"/>
          </a:xfrm>
          <a:prstGeom prst="rect">
            <a:avLst/>
          </a:prstGeom>
        </p:spPr>
      </p:pic>
      <p:pic>
        <p:nvPicPr>
          <p:cNvPr id="22" name="図 21" descr="ゾウ, 穴, 水, 大きい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6E7CE5D8-09C6-DE22-ADB3-0D333A29E84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13" y="5464113"/>
            <a:ext cx="2153017" cy="2313732"/>
          </a:xfrm>
          <a:prstGeom prst="rect">
            <a:avLst/>
          </a:prstGeom>
        </p:spPr>
      </p:pic>
      <p:pic>
        <p:nvPicPr>
          <p:cNvPr id="23" name="図 22" descr="図形, 四角形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AA34E445-C14D-B11A-A572-BFD37206BF86}"/>
              </a:ext>
            </a:extLst>
          </p:cNvPr>
          <p:cNvPicPr>
            <a:picLocks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18" y="5458884"/>
            <a:ext cx="2412000" cy="684000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C871EF5F-14F8-5F80-9BD8-F207D9CA9D9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904" y="6179591"/>
            <a:ext cx="1824057" cy="126232"/>
          </a:xfrm>
          <a:prstGeom prst="rect">
            <a:avLst/>
          </a:prstGeom>
        </p:spPr>
      </p:pic>
      <p:pic>
        <p:nvPicPr>
          <p:cNvPr id="25" name="図 24" descr="ゾウ, 穴, 水, 大きい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98E25883-C293-AF09-8A71-BDE3BAC27A2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980" y="5464113"/>
            <a:ext cx="2153017" cy="2313732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869A83C1-DC2E-1BC8-E1D9-F11AB5370E94}"/>
              </a:ext>
            </a:extLst>
          </p:cNvPr>
          <p:cNvPicPr>
            <a:picLocks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6957" y="5458884"/>
            <a:ext cx="2412000" cy="684000"/>
          </a:xfrm>
          <a:prstGeom prst="rect">
            <a:avLst/>
          </a:prstGeom>
        </p:spPr>
      </p:pic>
      <p:pic>
        <p:nvPicPr>
          <p:cNvPr id="27" name="図 26" descr="テキスト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117DBBB5-EC61-E56F-D864-8484C4848C8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" y="976303"/>
            <a:ext cx="7559113" cy="427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883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A02-1D49-49FD-81EB-FF3C25A83976}" type="datetimeFigureOut">
              <a:rPr kumimoji="1" lang="ja-JP" altLang="en-US" smtClean="0"/>
              <a:t>2025/10/14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64D72-7742-41CE-804C-960339110ED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5692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A02-1D49-49FD-81EB-FF3C25A83976}" type="datetimeFigureOut">
              <a:rPr kumimoji="1" lang="ja-JP" altLang="en-US" smtClean="0"/>
              <a:t>2025/10/14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64D72-7742-41CE-804C-960339110ED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1327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A02-1D49-49FD-81EB-FF3C25A83976}" type="datetimeFigureOut">
              <a:rPr kumimoji="1" lang="ja-JP" altLang="en-US" smtClean="0"/>
              <a:t>2025/10/14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64D72-7742-41CE-804C-960339110ED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7530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A02-1D49-49FD-81EB-FF3C25A83976}" type="datetimeFigureOut">
              <a:rPr kumimoji="1" lang="ja-JP" altLang="en-US" smtClean="0"/>
              <a:t>2025/10/14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64D72-7742-41CE-804C-960339110ED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0952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A02-1D49-49FD-81EB-FF3C25A83976}" type="datetimeFigureOut">
              <a:rPr kumimoji="1" lang="ja-JP" altLang="en-US" smtClean="0"/>
              <a:t>2025/10/14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64D72-7742-41CE-804C-960339110ED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7535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A02-1D49-49FD-81EB-FF3C25A83976}" type="datetimeFigureOut">
              <a:rPr kumimoji="1" lang="ja-JP" altLang="en-US" smtClean="0"/>
              <a:t>2025/10/14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64D72-7742-41CE-804C-960339110ED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5269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A02-1D49-49FD-81EB-FF3C25A83976}" type="datetimeFigureOut">
              <a:rPr kumimoji="1" lang="ja-JP" altLang="en-US" smtClean="0"/>
              <a:t>2025/10/14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64D72-7742-41CE-804C-960339110ED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0739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A02-1D49-49FD-81EB-FF3C25A83976}" type="datetimeFigureOut">
              <a:rPr kumimoji="1" lang="ja-JP" altLang="en-US" smtClean="0"/>
              <a:t>2025/10/14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64D72-7742-41CE-804C-960339110ED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6069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A02-1D49-49FD-81EB-FF3C25A83976}" type="datetimeFigureOut">
              <a:rPr kumimoji="1" lang="ja-JP" altLang="en-US" smtClean="0"/>
              <a:t>2025/10/14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64D72-7742-41CE-804C-960339110ED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6930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A02-1D49-49FD-81EB-FF3C25A83976}" type="datetimeFigureOut">
              <a:rPr kumimoji="1" lang="ja-JP" altLang="en-US" smtClean="0"/>
              <a:t>2025/10/14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64D72-7742-41CE-804C-960339110ED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3581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47A02-1D49-49FD-81EB-FF3C25A83976}" type="datetimeFigureOut">
              <a:rPr kumimoji="1" lang="ja-JP" altLang="en-US" smtClean="0"/>
              <a:t>2025/10/14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64D72-7742-41CE-804C-960339110ED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9749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kumimoji="1"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kumimoji="1"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EF403AD-ABAD-7380-B111-5F3774A953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0138" y="3601437"/>
            <a:ext cx="4799393" cy="678805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8D25551-0333-0265-F4DB-1532D0A6A83A}"/>
              </a:ext>
            </a:extLst>
          </p:cNvPr>
          <p:cNvSpPr/>
          <p:nvPr/>
        </p:nvSpPr>
        <p:spPr>
          <a:xfrm>
            <a:off x="1161143" y="3802502"/>
            <a:ext cx="3748314" cy="403521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4A652A2-CD2E-5319-EFE1-61CA8840E285}"/>
              </a:ext>
            </a:extLst>
          </p:cNvPr>
          <p:cNvSpPr/>
          <p:nvPr/>
        </p:nvSpPr>
        <p:spPr>
          <a:xfrm>
            <a:off x="1161142" y="6166338"/>
            <a:ext cx="5237388" cy="462386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618C987-43C5-F40E-6C5C-59DB6F48ECB9}"/>
              </a:ext>
            </a:extLst>
          </p:cNvPr>
          <p:cNvSpPr txBox="1"/>
          <p:nvPr/>
        </p:nvSpPr>
        <p:spPr>
          <a:xfrm>
            <a:off x="457227" y="3711875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dirty="0">
                <a:solidFill>
                  <a:srgbClr val="FF0000"/>
                </a:solidFill>
              </a:rPr>
              <a:t>①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6EED4E2-5DD2-9373-7576-E94EBAB5CA28}"/>
              </a:ext>
            </a:extLst>
          </p:cNvPr>
          <p:cNvSpPr txBox="1"/>
          <p:nvPr/>
        </p:nvSpPr>
        <p:spPr>
          <a:xfrm>
            <a:off x="457227" y="6102775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dirty="0">
                <a:solidFill>
                  <a:srgbClr val="FF0000"/>
                </a:solidFill>
              </a:rPr>
              <a:t>③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C230770-7F9F-4168-2106-0001D3BC9F87}"/>
              </a:ext>
            </a:extLst>
          </p:cNvPr>
          <p:cNvSpPr txBox="1"/>
          <p:nvPr/>
        </p:nvSpPr>
        <p:spPr>
          <a:xfrm>
            <a:off x="0" y="1069538"/>
            <a:ext cx="7559676" cy="22440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rtlCol="0" anchor="ctr">
            <a:noAutofit/>
          </a:bodyPr>
          <a:lstStyle/>
          <a:p>
            <a:r>
              <a:rPr kumimoji="1" lang="en-US" altLang="ja-JP" sz="16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【</a:t>
            </a:r>
            <a:r>
              <a:rPr kumimoji="1" lang="ja-JP" altLang="en-US" sz="16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変更できる箇所</a:t>
            </a:r>
            <a:r>
              <a:rPr kumimoji="1" lang="en-US" altLang="ja-JP" sz="16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】</a:t>
            </a:r>
          </a:p>
          <a:p>
            <a:r>
              <a: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①名称：学校名・学校で設定したキャリタス</a:t>
            </a:r>
            <a:r>
              <a:rPr kumimoji="1" lang="en-US" altLang="ja-JP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UC</a:t>
            </a:r>
            <a:r>
              <a: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のサイト名に変更してください。</a:t>
            </a:r>
            <a:endParaRPr kumimoji="1" lang="en-US" altLang="ja-JP" sz="16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②ロゴ：学校ロゴを追加できます。不要な場合は削除してください。</a:t>
            </a:r>
            <a:endParaRPr kumimoji="1" lang="en-US" altLang="ja-JP" sz="16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③リード文：任意のリード文に変更可能です。</a:t>
            </a:r>
            <a:endParaRPr kumimoji="1" lang="en-US" altLang="ja-JP" sz="16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④コンテンツ：任意のタイトル・本文に変更可能です。</a:t>
            </a:r>
            <a:endParaRPr kumimoji="1" lang="en-US" altLang="ja-JP" sz="16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⑤サイト名：学校で設定したキャリタス</a:t>
            </a:r>
            <a:r>
              <a:rPr kumimoji="1" lang="en-US" altLang="ja-JP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UC</a:t>
            </a:r>
            <a:r>
              <a: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のサイト名に変更してください。</a:t>
            </a:r>
            <a:endParaRPr kumimoji="1" lang="en-US" altLang="ja-JP" sz="16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kumimoji="1" lang="en-US" altLang="ja-JP" sz="16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en-US" altLang="ja-JP" sz="1600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kumimoji="1" lang="ja-JP" altLang="en-US" sz="1600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そのほかの箇所は変更できませんので、そのまま印刷してください。</a:t>
            </a:r>
            <a:endParaRPr kumimoji="1" lang="en-US" altLang="ja-JP" sz="1600" u="sng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783559A-78B4-91D3-64DD-B9E41A25F877}"/>
              </a:ext>
            </a:extLst>
          </p:cNvPr>
          <p:cNvSpPr/>
          <p:nvPr/>
        </p:nvSpPr>
        <p:spPr>
          <a:xfrm>
            <a:off x="-1" y="1"/>
            <a:ext cx="7559675" cy="103810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次ページのチラシを</a:t>
            </a:r>
            <a:r>
              <a:rPr kumimoji="1"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A4</a:t>
            </a: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サイズでプリントアウトして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>
              <a:lnSpc>
                <a:spcPct val="150000"/>
              </a:lnSpc>
            </a:pP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学生に配布してください。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1" name="矢印: 下 10">
            <a:extLst>
              <a:ext uri="{FF2B5EF4-FFF2-40B4-BE49-F238E27FC236}">
                <a16:creationId xmlns:a16="http://schemas.microsoft.com/office/drawing/2014/main" id="{8D90C84C-13A4-2962-64FA-CD69AB6248DB}"/>
              </a:ext>
            </a:extLst>
          </p:cNvPr>
          <p:cNvSpPr/>
          <p:nvPr/>
        </p:nvSpPr>
        <p:spPr>
          <a:xfrm>
            <a:off x="6398530" y="9681881"/>
            <a:ext cx="914400" cy="1009931"/>
          </a:xfrm>
          <a:prstGeom prst="downArrow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C6B97E0-85F3-FB65-3BDC-60A820C8F1F8}"/>
              </a:ext>
            </a:extLst>
          </p:cNvPr>
          <p:cNvSpPr/>
          <p:nvPr/>
        </p:nvSpPr>
        <p:spPr>
          <a:xfrm>
            <a:off x="1161142" y="6985862"/>
            <a:ext cx="5237388" cy="1638047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85CD42A-F619-EDE2-551F-85E51037C9CA}"/>
              </a:ext>
            </a:extLst>
          </p:cNvPr>
          <p:cNvSpPr txBox="1"/>
          <p:nvPr/>
        </p:nvSpPr>
        <p:spPr>
          <a:xfrm>
            <a:off x="457227" y="7512497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dirty="0">
                <a:solidFill>
                  <a:srgbClr val="FF0000"/>
                </a:solidFill>
              </a:rPr>
              <a:t>④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80A0214-8175-D56D-9573-51FD2767D6C4}"/>
              </a:ext>
            </a:extLst>
          </p:cNvPr>
          <p:cNvSpPr/>
          <p:nvPr/>
        </p:nvSpPr>
        <p:spPr>
          <a:xfrm>
            <a:off x="5023757" y="3845115"/>
            <a:ext cx="1127388" cy="318294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035963B-37AE-87B2-1CDF-6E898905F8CF}"/>
              </a:ext>
            </a:extLst>
          </p:cNvPr>
          <p:cNvSpPr txBox="1"/>
          <p:nvPr/>
        </p:nvSpPr>
        <p:spPr>
          <a:xfrm>
            <a:off x="6151145" y="3711875"/>
            <a:ext cx="595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FF0000"/>
                </a:solidFill>
              </a:rPr>
              <a:t>②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0717EA15-7D87-B867-D23E-B7F7F3EFA9E3}"/>
              </a:ext>
            </a:extLst>
          </p:cNvPr>
          <p:cNvSpPr/>
          <p:nvPr/>
        </p:nvSpPr>
        <p:spPr>
          <a:xfrm>
            <a:off x="1161142" y="8734387"/>
            <a:ext cx="5237388" cy="209929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FC4D7D6-AD64-4997-B22C-E024414D4678}"/>
              </a:ext>
            </a:extLst>
          </p:cNvPr>
          <p:cNvSpPr txBox="1"/>
          <p:nvPr/>
        </p:nvSpPr>
        <p:spPr>
          <a:xfrm>
            <a:off x="457227" y="8606424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dirty="0">
                <a:solidFill>
                  <a:srgbClr val="FF0000"/>
                </a:solidFill>
              </a:rPr>
              <a:t>⑤</a:t>
            </a:r>
          </a:p>
        </p:txBody>
      </p:sp>
    </p:spTree>
    <p:extLst>
      <p:ext uri="{BB962C8B-B14F-4D97-AF65-F5344CB8AC3E}">
        <p14:creationId xmlns:p14="http://schemas.microsoft.com/office/powerpoint/2010/main" val="283112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ホームベース 47">
            <a:extLst>
              <a:ext uri="{FF2B5EF4-FFF2-40B4-BE49-F238E27FC236}">
                <a16:creationId xmlns:a16="http://schemas.microsoft.com/office/drawing/2014/main" id="{BAF96728-774F-A2AF-29BB-48A20FF9BC3F}"/>
              </a:ext>
            </a:extLst>
          </p:cNvPr>
          <p:cNvSpPr/>
          <p:nvPr/>
        </p:nvSpPr>
        <p:spPr>
          <a:xfrm>
            <a:off x="-14389" y="393757"/>
            <a:ext cx="5509102" cy="496956"/>
          </a:xfrm>
          <a:prstGeom prst="homePlat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r>
              <a:rPr kumimoji="1" lang="ja-JP" altLang="en-US" sz="16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●●大学　キャリア支援サイト</a:t>
            </a:r>
          </a:p>
        </p:txBody>
      </p:sp>
      <p:pic>
        <p:nvPicPr>
          <p:cNvPr id="3" name="図 2" descr="武器, はさみ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6C3ADF76-5177-EC74-01AD-76E8654010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596" y="452411"/>
            <a:ext cx="1544049" cy="379647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3A833D4-99D9-6939-8D47-867D70A16F3D}"/>
              </a:ext>
            </a:extLst>
          </p:cNvPr>
          <p:cNvSpPr txBox="1"/>
          <p:nvPr/>
        </p:nvSpPr>
        <p:spPr>
          <a:xfrm>
            <a:off x="851792" y="4124925"/>
            <a:ext cx="5923416" cy="5651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kumimoji="1" lang="ja-JP" alt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自己流で進めるとつまずきがち。そんなとき頼れるのが、●●就活ナビの「就職</a:t>
            </a:r>
            <a:endParaRPr kumimoji="1" lang="en-US" altLang="ja-JP" sz="1300" b="1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2000"/>
              </a:lnSpc>
            </a:pPr>
            <a:r>
              <a:rPr kumimoji="1" lang="ja-JP" alt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活動のヒント」。効率よく学び、安心して就活を始められます。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BD3F0DF-A9D3-3D3F-3C49-161AFCB1D566}"/>
              </a:ext>
            </a:extLst>
          </p:cNvPr>
          <p:cNvSpPr txBox="1"/>
          <p:nvPr/>
        </p:nvSpPr>
        <p:spPr>
          <a:xfrm>
            <a:off x="2843743" y="6292414"/>
            <a:ext cx="1883959" cy="12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kumimoji="1" lang="en-US" altLang="ja-JP" sz="11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30</a:t>
            </a:r>
            <a:r>
              <a:rPr kumimoji="1" lang="ja-JP" altLang="en-US" sz="11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の業界について簡単にまとめています。どのように社会がつながっているのかを把握することで、業界理解を深めることにつながります。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69128E6-200D-AE15-B6C9-F9555C05F469}"/>
              </a:ext>
            </a:extLst>
          </p:cNvPr>
          <p:cNvSpPr txBox="1"/>
          <p:nvPr/>
        </p:nvSpPr>
        <p:spPr>
          <a:xfrm>
            <a:off x="2900161" y="5556810"/>
            <a:ext cx="1920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社会を知るための</a:t>
            </a:r>
          </a:p>
          <a:p>
            <a:r>
              <a:rPr kumimoji="1" lang="ja-JP" altLang="en-US" sz="1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業界研究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29441E9-48F7-E416-5275-5B8F1AA11D57}"/>
              </a:ext>
            </a:extLst>
          </p:cNvPr>
          <p:cNvSpPr txBox="1"/>
          <p:nvPr/>
        </p:nvSpPr>
        <p:spPr>
          <a:xfrm>
            <a:off x="493744" y="6292414"/>
            <a:ext cx="1883959" cy="12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kumimoji="1" lang="ja-JP" altLang="en-US" sz="11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やみくもに自己分析を始める前に「キャリアをどう考えるのか」「これまでの経験の棚卸はなぜ必要なの？」「自分の強み・弱みとは？」について、一緒に考えましょう！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9DE8413-3B05-3964-D52C-798FE08239AA}"/>
              </a:ext>
            </a:extLst>
          </p:cNvPr>
          <p:cNvSpPr txBox="1"/>
          <p:nvPr/>
        </p:nvSpPr>
        <p:spPr>
          <a:xfrm>
            <a:off x="550162" y="5556810"/>
            <a:ext cx="1920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就職活動を始める前に、基本をチェック</a:t>
            </a:r>
            <a:endParaRPr kumimoji="1" lang="en-US" altLang="ja-JP" sz="14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D4283CF-48E6-2D8D-27ED-337E1227E1C3}"/>
              </a:ext>
            </a:extLst>
          </p:cNvPr>
          <p:cNvSpPr txBox="1"/>
          <p:nvPr/>
        </p:nvSpPr>
        <p:spPr>
          <a:xfrm>
            <a:off x="5211511" y="6292414"/>
            <a:ext cx="1883959" cy="12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kumimoji="1" lang="ja-JP" altLang="en-US" sz="11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就職活動が進んでからも、役立つ情報が満載です。面接で気を付けるところとは？さらには、内定がでたらどうするのか、といったところまでチェックできます！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CFC4FE6-27A2-D50D-FDB9-8FE86390321C}"/>
              </a:ext>
            </a:extLst>
          </p:cNvPr>
          <p:cNvSpPr txBox="1"/>
          <p:nvPr/>
        </p:nvSpPr>
        <p:spPr>
          <a:xfrm>
            <a:off x="5267929" y="5556810"/>
            <a:ext cx="1920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面接から内定後の</a:t>
            </a:r>
          </a:p>
          <a:p>
            <a:r>
              <a:rPr kumimoji="1" lang="ja-JP" altLang="en-US" sz="1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ポイント</a:t>
            </a:r>
            <a:endParaRPr kumimoji="1" lang="en-US" altLang="ja-JP" sz="14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0244B2A-9AE9-6BC4-047F-82096C7A75E0}"/>
              </a:ext>
            </a:extLst>
          </p:cNvPr>
          <p:cNvSpPr txBox="1"/>
          <p:nvPr/>
        </p:nvSpPr>
        <p:spPr>
          <a:xfrm>
            <a:off x="1759329" y="8145959"/>
            <a:ext cx="4006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●●就職ナビはキャリタス</a:t>
            </a:r>
            <a:r>
              <a:rPr kumimoji="1" lang="en-US" altLang="ja-JP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UC</a:t>
            </a:r>
            <a:r>
              <a:rPr kumimoji="1" lang="ja-JP" altLang="en-US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アプリからの利用が便利！</a:t>
            </a:r>
          </a:p>
        </p:txBody>
      </p:sp>
    </p:spTree>
    <p:extLst>
      <p:ext uri="{BB962C8B-B14F-4D97-AF65-F5344CB8AC3E}">
        <p14:creationId xmlns:p14="http://schemas.microsoft.com/office/powerpoint/2010/main" val="40974009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912</TotalTime>
  <Words>317</Words>
  <Application>Microsoft Office PowerPoint</Application>
  <PresentationFormat>ユーザー設定</PresentationFormat>
  <Paragraphs>27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8" baseType="lpstr">
      <vt:lpstr>BIZ UDPゴシック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</vt:vector>
  </TitlesOfParts>
  <Company>株式会社キャリタス;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A4チラシ-『就職活動のヒント』紹介</dc:title>
  <dc:creator>キャリタスUC</dc:creator>
  <cp:revision>82</cp:revision>
  <cp:lastPrinted>2025-10-13T23:35:35Z</cp:lastPrinted>
  <dcterms:created xsi:type="dcterms:W3CDTF">2025-03-20T23:34:27Z</dcterms:created>
  <dcterms:modified xsi:type="dcterms:W3CDTF">2025-10-13T23:51:32Z</dcterms:modified>
</cp:coreProperties>
</file>