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71" r:id="rId2"/>
    <p:sldId id="270"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83A"/>
    <a:srgbClr val="4B6586"/>
    <a:srgbClr val="FFF8E5"/>
    <a:srgbClr val="DBE0E7"/>
    <a:srgbClr val="C0D3EA"/>
    <a:srgbClr val="85AAD7"/>
    <a:srgbClr val="FDE498"/>
    <a:srgbClr val="FECD8C"/>
    <a:srgbClr val="19222D"/>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2606"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CFF4E-D85D-4C89-B386-AAC2F87BA94A}" type="datetimeFigureOut">
              <a:rPr kumimoji="1" lang="ja-JP" altLang="en-US" smtClean="0"/>
              <a:t>2025/9/3</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C597F1B7-32B7-4FD5-8C50-BF6F61E5A73B}" type="slidenum">
              <a:rPr kumimoji="1" lang="ja-JP" altLang="en-US" smtClean="0"/>
              <a:t>‹#›</a:t>
            </a:fld>
            <a:endParaRPr kumimoji="1" lang="ja-JP" altLang="en-US"/>
          </a:p>
        </p:txBody>
      </p:sp>
    </p:spTree>
    <p:extLst>
      <p:ext uri="{BB962C8B-B14F-4D97-AF65-F5344CB8AC3E}">
        <p14:creationId xmlns:p14="http://schemas.microsoft.com/office/powerpoint/2010/main" val="323948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4B0556D-8F13-4C86-9F6F-2FC47457CB20}" type="datetimeFigureOut">
              <a:rPr kumimoji="1" lang="ja-JP" altLang="en-US" smtClean="0"/>
              <a:t>2025/9/3</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5A5554D-FEA8-41F3-A2D6-DA4651540A2C}" type="slidenum">
              <a:rPr kumimoji="1" lang="ja-JP" altLang="en-US" smtClean="0"/>
              <a:t>‹#›</a:t>
            </a:fld>
            <a:endParaRPr kumimoji="1" lang="ja-JP" altLang="en-US"/>
          </a:p>
        </p:txBody>
      </p:sp>
    </p:spTree>
    <p:extLst>
      <p:ext uri="{BB962C8B-B14F-4D97-AF65-F5344CB8AC3E}">
        <p14:creationId xmlns:p14="http://schemas.microsoft.com/office/powerpoint/2010/main" val="25855642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590"/>
            <a:ext cx="7559674" cy="10056631"/>
          </a:xfrm>
          <a:prstGeom prst="rect">
            <a:avLst/>
          </a:prstGeom>
        </p:spPr>
      </p:pic>
      <p:pic>
        <p:nvPicPr>
          <p:cNvPr id="8" name="図 7"/>
          <p:cNvPicPr>
            <a:picLocks noChangeAspect="1"/>
          </p:cNvPicPr>
          <p:nvPr userDrawn="1"/>
        </p:nvPicPr>
        <p:blipFill rotWithShape="1">
          <a:blip r:embed="rId3">
            <a:extLst>
              <a:ext uri="{28A0092B-C50C-407E-A947-70E740481C1C}">
                <a14:useLocalDpi xmlns:a14="http://schemas.microsoft.com/office/drawing/2010/main" val="0"/>
              </a:ext>
            </a:extLst>
          </a:blip>
          <a:srcRect t="70756" b="17434"/>
          <a:stretch/>
        </p:blipFill>
        <p:spPr>
          <a:xfrm>
            <a:off x="-14389" y="0"/>
            <a:ext cx="7574064" cy="417443"/>
          </a:xfrm>
          <a:prstGeom prst="rect">
            <a:avLst/>
          </a:prstGeom>
        </p:spPr>
      </p:pic>
      <p:pic>
        <p:nvPicPr>
          <p:cNvPr id="4" name="図 3"/>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152069" y="1173070"/>
            <a:ext cx="4188370" cy="2903634"/>
          </a:xfrm>
          <a:prstGeom prst="rect">
            <a:avLst/>
          </a:prstGeom>
        </p:spPr>
      </p:pic>
      <p:pic>
        <p:nvPicPr>
          <p:cNvPr id="42" name="図 4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8032029"/>
            <a:ext cx="7559675" cy="2661006"/>
          </a:xfrm>
          <a:prstGeom prst="rect">
            <a:avLst/>
          </a:prstGeom>
        </p:spPr>
      </p:pic>
      <p:sp>
        <p:nvSpPr>
          <p:cNvPr id="44" name="正方形/長方形 43"/>
          <p:cNvSpPr/>
          <p:nvPr/>
        </p:nvSpPr>
        <p:spPr>
          <a:xfrm>
            <a:off x="430379" y="2084026"/>
            <a:ext cx="5400697" cy="169852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36344" y="2779688"/>
            <a:ext cx="5344390" cy="155915"/>
          </a:xfrm>
          <a:prstGeom prst="rect">
            <a:avLst/>
          </a:prstGeom>
          <a:solidFill>
            <a:srgbClr val="FFF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userDrawn="1"/>
        </p:nvSpPr>
        <p:spPr>
          <a:xfrm>
            <a:off x="524904" y="3996606"/>
            <a:ext cx="6587578" cy="1185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endPar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7" name="正方形/長方形 46"/>
          <p:cNvSpPr/>
          <p:nvPr userDrawn="1"/>
        </p:nvSpPr>
        <p:spPr>
          <a:xfrm>
            <a:off x="430380" y="5680816"/>
            <a:ext cx="2072651" cy="2228917"/>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77531" y="5497032"/>
            <a:ext cx="378349" cy="378349"/>
          </a:xfrm>
          <a:prstGeom prst="rect">
            <a:avLst/>
          </a:prstGeom>
        </p:spPr>
      </p:pic>
      <p:sp>
        <p:nvSpPr>
          <p:cNvPr id="50" name="正方形/長方形 49"/>
          <p:cNvSpPr/>
          <p:nvPr userDrawn="1"/>
        </p:nvSpPr>
        <p:spPr>
          <a:xfrm>
            <a:off x="2695603" y="5680816"/>
            <a:ext cx="2072651" cy="2228917"/>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42754" y="5497032"/>
            <a:ext cx="378349" cy="378349"/>
          </a:xfrm>
          <a:prstGeom prst="rect">
            <a:avLst/>
          </a:prstGeom>
        </p:spPr>
      </p:pic>
      <p:sp>
        <p:nvSpPr>
          <p:cNvPr id="53" name="正方形/長方形 52"/>
          <p:cNvSpPr/>
          <p:nvPr userDrawn="1"/>
        </p:nvSpPr>
        <p:spPr>
          <a:xfrm>
            <a:off x="4976937" y="5680816"/>
            <a:ext cx="2072651" cy="2228917"/>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24087" y="5497032"/>
            <a:ext cx="378349" cy="378349"/>
          </a:xfrm>
          <a:prstGeom prst="rect">
            <a:avLst/>
          </a:prstGeom>
        </p:spPr>
      </p:pic>
      <p:sp>
        <p:nvSpPr>
          <p:cNvPr id="56" name="正方形/長方形 55"/>
          <p:cNvSpPr/>
          <p:nvPr userDrawn="1"/>
        </p:nvSpPr>
        <p:spPr>
          <a:xfrm>
            <a:off x="488963" y="6651321"/>
            <a:ext cx="1955485" cy="1188788"/>
          </a:xfrm>
          <a:prstGeom prst="rect">
            <a:avLst/>
          </a:prstGeom>
          <a:solidFill>
            <a:srgbClr val="F78C6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userDrawn="1"/>
        </p:nvSpPr>
        <p:spPr>
          <a:xfrm>
            <a:off x="2754186" y="6651321"/>
            <a:ext cx="1955485" cy="1188788"/>
          </a:xfrm>
          <a:prstGeom prst="rect">
            <a:avLst/>
          </a:prstGeom>
          <a:solidFill>
            <a:srgbClr val="F8EA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userDrawn="1"/>
        </p:nvSpPr>
        <p:spPr>
          <a:xfrm>
            <a:off x="5035519" y="6651321"/>
            <a:ext cx="1955485" cy="1188788"/>
          </a:xfrm>
          <a:prstGeom prst="rect">
            <a:avLst/>
          </a:prstGeom>
          <a:solidFill>
            <a:srgbClr val="B5DC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 name="グループ化 58"/>
          <p:cNvGrpSpPr/>
          <p:nvPr userDrawn="1"/>
        </p:nvGrpSpPr>
        <p:grpSpPr>
          <a:xfrm>
            <a:off x="1242962" y="8451286"/>
            <a:ext cx="5038958" cy="1922901"/>
            <a:chOff x="1242962" y="8246589"/>
            <a:chExt cx="5038958" cy="1922901"/>
          </a:xfrm>
        </p:grpSpPr>
        <p:grpSp>
          <p:nvGrpSpPr>
            <p:cNvPr id="60" name="グループ化 59"/>
            <p:cNvGrpSpPr/>
            <p:nvPr/>
          </p:nvGrpSpPr>
          <p:grpSpPr>
            <a:xfrm>
              <a:off x="1284463" y="8246589"/>
              <a:ext cx="4997457" cy="1543020"/>
              <a:chOff x="1284463" y="8905462"/>
              <a:chExt cx="4997457" cy="1543020"/>
            </a:xfrm>
          </p:grpSpPr>
          <p:sp>
            <p:nvSpPr>
              <p:cNvPr id="62" name="角丸四角形 61"/>
              <p:cNvSpPr/>
              <p:nvPr/>
            </p:nvSpPr>
            <p:spPr>
              <a:xfrm>
                <a:off x="1785649" y="8905462"/>
                <a:ext cx="3995085" cy="366286"/>
              </a:xfrm>
              <a:prstGeom prst="roundRect">
                <a:avLst>
                  <a:gd name="adj" fmla="val 50000"/>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公式アプリを無料でダウンロード</a:t>
                </a:r>
              </a:p>
            </p:txBody>
          </p:sp>
          <p:grpSp>
            <p:nvGrpSpPr>
              <p:cNvPr id="63" name="グループ化 62"/>
              <p:cNvGrpSpPr/>
              <p:nvPr/>
            </p:nvGrpSpPr>
            <p:grpSpPr>
              <a:xfrm>
                <a:off x="1284463" y="9485800"/>
                <a:ext cx="4997457" cy="962682"/>
                <a:chOff x="1441525" y="9453527"/>
                <a:chExt cx="4997457" cy="962682"/>
              </a:xfrm>
            </p:grpSpPr>
            <p:sp>
              <p:nvSpPr>
                <p:cNvPr id="64" name="テキスト ボックス 63"/>
                <p:cNvSpPr txBox="1"/>
                <p:nvPr/>
              </p:nvSpPr>
              <p:spPr>
                <a:xfrm>
                  <a:off x="1569504" y="9453527"/>
                  <a:ext cx="1063112" cy="430887"/>
                </a:xfrm>
                <a:prstGeom prst="rect">
                  <a:avLst/>
                </a:prstGeom>
                <a:noFill/>
              </p:spPr>
              <p:txBody>
                <a:bodyPr wrap="none" rtlCol="0">
                  <a:spAutoFit/>
                </a:bodyPr>
                <a:lstStyle/>
                <a:p>
                  <a:r>
                    <a:rPr kumimoji="1" lang="en-US" altLang="ja-JP" sz="1400" b="1" dirty="0"/>
                    <a:t>iPhone</a:t>
                  </a:r>
                  <a:r>
                    <a:rPr kumimoji="1" lang="ja-JP" altLang="en-US" sz="1400" b="1" dirty="0">
                      <a:latin typeface="BIZ UDPゴシック" panose="020B0400000000000000" pitchFamily="50" charset="-128"/>
                      <a:ea typeface="BIZ UDPゴシック" panose="020B0400000000000000" pitchFamily="50" charset="-128"/>
                    </a:rPr>
                    <a:t>の方</a:t>
                  </a:r>
                  <a:endParaRPr kumimoji="1" lang="en-US" altLang="ja-JP" sz="1400" b="1" dirty="0">
                    <a:latin typeface="BIZ UDPゴシック" panose="020B0400000000000000" pitchFamily="50" charset="-128"/>
                    <a:ea typeface="BIZ UDPゴシック" panose="020B0400000000000000" pitchFamily="50" charset="-128"/>
                  </a:endParaRPr>
                </a:p>
                <a:p>
                  <a:r>
                    <a:rPr kumimoji="1" lang="en-US" altLang="ja-JP" sz="800" b="1" dirty="0">
                      <a:latin typeface="BIZ UDPゴシック" panose="020B0400000000000000" pitchFamily="50" charset="-128"/>
                      <a:ea typeface="BIZ UDPゴシック" panose="020B0400000000000000" pitchFamily="50" charset="-128"/>
                    </a:rPr>
                    <a:t>※iOS14.0</a:t>
                  </a:r>
                  <a:r>
                    <a:rPr kumimoji="1" lang="ja-JP" altLang="en-US" sz="800" b="1" dirty="0">
                      <a:latin typeface="BIZ UDPゴシック" panose="020B0400000000000000" pitchFamily="50" charset="-128"/>
                      <a:ea typeface="BIZ UDPゴシック" panose="020B0400000000000000" pitchFamily="50" charset="-128"/>
                    </a:rPr>
                    <a:t>以上</a:t>
                  </a:r>
                </a:p>
              </p:txBody>
            </p:sp>
            <p:sp>
              <p:nvSpPr>
                <p:cNvPr id="65" name="テキスト ボックス 64"/>
                <p:cNvSpPr txBox="1"/>
                <p:nvPr/>
              </p:nvSpPr>
              <p:spPr>
                <a:xfrm>
                  <a:off x="4261206" y="9453527"/>
                  <a:ext cx="1144288" cy="430887"/>
                </a:xfrm>
                <a:prstGeom prst="rect">
                  <a:avLst/>
                </a:prstGeom>
                <a:noFill/>
              </p:spPr>
              <p:txBody>
                <a:bodyPr wrap="none" rtlCol="0">
                  <a:spAutoFit/>
                </a:bodyPr>
                <a:lstStyle/>
                <a:p>
                  <a:r>
                    <a:rPr kumimoji="1" lang="en-US" altLang="ja-JP" sz="1400" b="1" dirty="0"/>
                    <a:t>Android</a:t>
                  </a:r>
                  <a:r>
                    <a:rPr kumimoji="1" lang="ja-JP" altLang="en-US" sz="1400" b="1" dirty="0">
                      <a:latin typeface="BIZ UDPゴシック" panose="020B0400000000000000" pitchFamily="50" charset="-128"/>
                      <a:ea typeface="BIZ UDPゴシック" panose="020B0400000000000000" pitchFamily="50" charset="-128"/>
                    </a:rPr>
                    <a:t>の方</a:t>
                  </a:r>
                  <a:endParaRPr kumimoji="1" lang="en-US" altLang="ja-JP" sz="1400" b="1" dirty="0">
                    <a:latin typeface="BIZ UDPゴシック" panose="020B0400000000000000" pitchFamily="50" charset="-128"/>
                    <a:ea typeface="BIZ UDPゴシック" panose="020B0400000000000000" pitchFamily="50" charset="-128"/>
                  </a:endParaRPr>
                </a:p>
                <a:p>
                  <a:r>
                    <a:rPr kumimoji="1" lang="en-US" altLang="ja-JP" sz="800" b="1" dirty="0">
                      <a:latin typeface="BIZ UDPゴシック" panose="020B0400000000000000" pitchFamily="50" charset="-128"/>
                      <a:ea typeface="BIZ UDPゴシック" panose="020B0400000000000000" pitchFamily="50" charset="-128"/>
                    </a:rPr>
                    <a:t>※Android8.0</a:t>
                  </a:r>
                  <a:r>
                    <a:rPr kumimoji="1" lang="ja-JP" altLang="en-US" sz="800" b="1" dirty="0">
                      <a:latin typeface="BIZ UDPゴシック" panose="020B0400000000000000" pitchFamily="50" charset="-128"/>
                      <a:ea typeface="BIZ UDPゴシック" panose="020B0400000000000000" pitchFamily="50" charset="-128"/>
                    </a:rPr>
                    <a:t>以上</a:t>
                  </a:r>
                </a:p>
              </p:txBody>
            </p:sp>
            <p:pic>
              <p:nvPicPr>
                <p:cNvPr id="66" name="図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4890" y="9453527"/>
                  <a:ext cx="962682" cy="962682"/>
                </a:xfrm>
                <a:prstGeom prst="rect">
                  <a:avLst/>
                </a:prstGeom>
              </p:spPr>
            </p:pic>
            <p:pic>
              <p:nvPicPr>
                <p:cNvPr id="67" name="図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6300" y="9453527"/>
                  <a:ext cx="962682" cy="962682"/>
                </a:xfrm>
                <a:prstGeom prst="rect">
                  <a:avLst/>
                </a:prstGeom>
              </p:spPr>
            </p:pic>
            <p:pic>
              <p:nvPicPr>
                <p:cNvPr id="68" name="図 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1525" y="10069502"/>
                  <a:ext cx="1155688" cy="346707"/>
                </a:xfrm>
                <a:prstGeom prst="rect">
                  <a:avLst/>
                </a:prstGeom>
              </p:spPr>
            </p:pic>
            <p:pic>
              <p:nvPicPr>
                <p:cNvPr id="69" name="図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49806" y="10069502"/>
                  <a:ext cx="1155688" cy="346707"/>
                </a:xfrm>
                <a:prstGeom prst="rect">
                  <a:avLst/>
                </a:prstGeom>
              </p:spPr>
            </p:pic>
          </p:grpSp>
        </p:grpSp>
        <p:sp>
          <p:nvSpPr>
            <p:cNvPr id="61" name="テキスト ボックス 60"/>
            <p:cNvSpPr txBox="1"/>
            <p:nvPr/>
          </p:nvSpPr>
          <p:spPr>
            <a:xfrm>
              <a:off x="1242962" y="9861713"/>
              <a:ext cx="4588115" cy="307777"/>
            </a:xfrm>
            <a:prstGeom prst="rect">
              <a:avLst/>
            </a:prstGeom>
            <a:noFill/>
          </p:spPr>
          <p:txBody>
            <a:bodyPr wrap="none" rtlCol="0">
              <a:spAutoFit/>
            </a:bodyPr>
            <a:lstStyle/>
            <a:p>
              <a:r>
                <a:rPr kumimoji="1" lang="en-US" altLang="ja-JP" sz="700" dirty="0">
                  <a:latin typeface="BIZ UDPゴシック" panose="020B0400000000000000" pitchFamily="50" charset="-128"/>
                  <a:ea typeface="BIZ UDPゴシック" panose="020B0400000000000000" pitchFamily="50" charset="-128"/>
                </a:rPr>
                <a:t>Apple</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Apple</a:t>
              </a:r>
              <a:r>
                <a:rPr kumimoji="1" lang="ja-JP" altLang="en-US" sz="700" dirty="0">
                  <a:latin typeface="BIZ UDPゴシック" panose="020B0400000000000000" pitchFamily="50" charset="-128"/>
                  <a:ea typeface="BIZ UDPゴシック" panose="020B0400000000000000" pitchFamily="50" charset="-128"/>
                </a:rPr>
                <a:t>のロゴ、</a:t>
              </a:r>
              <a:r>
                <a:rPr kumimoji="1" lang="en-US" altLang="ja-JP" sz="700" dirty="0">
                  <a:latin typeface="BIZ UDPゴシック" panose="020B0400000000000000" pitchFamily="50" charset="-128"/>
                  <a:ea typeface="BIZ UDPゴシック" panose="020B0400000000000000" pitchFamily="50" charset="-128"/>
                </a:rPr>
                <a:t>App Store</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iPod</a:t>
              </a:r>
              <a:r>
                <a:rPr kumimoji="1" lang="ja-JP" altLang="en-US" sz="700" dirty="0">
                  <a:latin typeface="BIZ UDPゴシック" panose="020B0400000000000000" pitchFamily="50" charset="-128"/>
                  <a:ea typeface="BIZ UDPゴシック" panose="020B0400000000000000" pitchFamily="50" charset="-128"/>
                </a:rPr>
                <a:t>のロゴ、</a:t>
              </a:r>
              <a:r>
                <a:rPr kumimoji="1" lang="en-US" altLang="ja-JP" sz="700" dirty="0">
                  <a:latin typeface="BIZ UDPゴシック" panose="020B0400000000000000" pitchFamily="50" charset="-128"/>
                  <a:ea typeface="BIZ UDPゴシック" panose="020B0400000000000000" pitchFamily="50" charset="-128"/>
                </a:rPr>
                <a:t>iTunes</a:t>
              </a:r>
              <a:r>
                <a:rPr kumimoji="1" lang="ja-JP" altLang="en-US" sz="700" dirty="0">
                  <a:latin typeface="BIZ UDPゴシック" panose="020B0400000000000000" pitchFamily="50" charset="-128"/>
                  <a:ea typeface="BIZ UDPゴシック" panose="020B0400000000000000" pitchFamily="50" charset="-128"/>
                </a:rPr>
                <a:t>は、米国および他国の</a:t>
              </a:r>
              <a:r>
                <a:rPr kumimoji="1" lang="en-US" altLang="ja-JP" sz="700" dirty="0">
                  <a:latin typeface="BIZ UDPゴシック" panose="020B0400000000000000" pitchFamily="50" charset="-128"/>
                  <a:ea typeface="BIZ UDPゴシック" panose="020B0400000000000000" pitchFamily="50" charset="-128"/>
                </a:rPr>
                <a:t>Apple Inc.</a:t>
              </a:r>
              <a:r>
                <a:rPr kumimoji="1" lang="ja-JP" altLang="en-US" sz="700" dirty="0">
                  <a:latin typeface="BIZ UDPゴシック" panose="020B0400000000000000" pitchFamily="50" charset="-128"/>
                  <a:ea typeface="BIZ UDPゴシック" panose="020B0400000000000000" pitchFamily="50" charset="-128"/>
                </a:rPr>
                <a:t>の登録商標です。</a:t>
              </a:r>
            </a:p>
            <a:p>
              <a:r>
                <a:rPr kumimoji="1" lang="en-US" altLang="ja-JP" sz="700" dirty="0">
                  <a:latin typeface="BIZ UDPゴシック" panose="020B0400000000000000" pitchFamily="50" charset="-128"/>
                  <a:ea typeface="BIZ UDPゴシック" panose="020B0400000000000000" pitchFamily="50" charset="-128"/>
                </a:rPr>
                <a:t>Android</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Android</a:t>
              </a:r>
              <a:r>
                <a:rPr kumimoji="1" lang="ja-JP" altLang="en-US" sz="700" dirty="0">
                  <a:latin typeface="BIZ UDPゴシック" panose="020B0400000000000000" pitchFamily="50" charset="-128"/>
                  <a:ea typeface="BIZ UDPゴシック" panose="020B0400000000000000" pitchFamily="50" charset="-128"/>
                </a:rPr>
                <a:t>ロゴ、</a:t>
              </a:r>
              <a:r>
                <a:rPr kumimoji="1" lang="en-US" altLang="ja-JP" sz="700" dirty="0">
                  <a:latin typeface="BIZ UDPゴシック" panose="020B0400000000000000" pitchFamily="50" charset="-128"/>
                  <a:ea typeface="BIZ UDPゴシック" panose="020B0400000000000000" pitchFamily="50" charset="-128"/>
                </a:rPr>
                <a:t>Google Play</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Google Play</a:t>
              </a:r>
              <a:r>
                <a:rPr kumimoji="1" lang="ja-JP" altLang="en-US" sz="700" dirty="0">
                  <a:latin typeface="BIZ UDPゴシック" panose="020B0400000000000000" pitchFamily="50" charset="-128"/>
                  <a:ea typeface="BIZ UDPゴシック" panose="020B0400000000000000" pitchFamily="50" charset="-128"/>
                </a:rPr>
                <a:t>ロゴは、</a:t>
              </a:r>
              <a:r>
                <a:rPr kumimoji="1" lang="en-US" altLang="ja-JP" sz="700" dirty="0">
                  <a:latin typeface="BIZ UDPゴシック" panose="020B0400000000000000" pitchFamily="50" charset="-128"/>
                  <a:ea typeface="BIZ UDPゴシック" panose="020B0400000000000000" pitchFamily="50" charset="-128"/>
                </a:rPr>
                <a:t>Google LLC </a:t>
              </a:r>
              <a:r>
                <a:rPr kumimoji="1" lang="ja-JP" altLang="en-US" sz="700" dirty="0">
                  <a:latin typeface="BIZ UDPゴシック" panose="020B0400000000000000" pitchFamily="50" charset="-128"/>
                  <a:ea typeface="BIZ UDPゴシック" panose="020B0400000000000000" pitchFamily="50" charset="-128"/>
                </a:rPr>
                <a:t>の商標です。</a:t>
              </a:r>
            </a:p>
          </p:txBody>
        </p:sp>
      </p:grpSp>
      <p:sp>
        <p:nvSpPr>
          <p:cNvPr id="70" name="テキスト ボックス 69"/>
          <p:cNvSpPr txBox="1"/>
          <p:nvPr userDrawn="1"/>
        </p:nvSpPr>
        <p:spPr>
          <a:xfrm>
            <a:off x="2286717" y="8145959"/>
            <a:ext cx="2951449" cy="276999"/>
          </a:xfrm>
          <a:prstGeom prst="rect">
            <a:avLst/>
          </a:prstGeom>
          <a:noFill/>
        </p:spPr>
        <p:txBody>
          <a:bodyPr wrap="non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キャリタス</a:t>
            </a:r>
            <a:r>
              <a:rPr kumimoji="1" lang="en-US" altLang="ja-JP" sz="1200" b="1" dirty="0">
                <a:latin typeface="BIZ UDPゴシック" panose="020B0400000000000000" pitchFamily="50" charset="-128"/>
                <a:ea typeface="BIZ UDPゴシック" panose="020B0400000000000000" pitchFamily="50" charset="-128"/>
              </a:rPr>
              <a:t>UC</a:t>
            </a:r>
            <a:r>
              <a:rPr kumimoji="1" lang="ja-JP" altLang="en-US" sz="1200" b="1" dirty="0">
                <a:latin typeface="BIZ UDPゴシック" panose="020B0400000000000000" pitchFamily="50" charset="-128"/>
                <a:ea typeface="BIZ UDPゴシック" panose="020B0400000000000000" pitchFamily="50" charset="-128"/>
              </a:rPr>
              <a:t>をもっと活用するために！</a:t>
            </a:r>
          </a:p>
        </p:txBody>
      </p:sp>
      <p:cxnSp>
        <p:nvCxnSpPr>
          <p:cNvPr id="71" name="直線コネクタ 70"/>
          <p:cNvCxnSpPr/>
          <p:nvPr userDrawn="1"/>
        </p:nvCxnSpPr>
        <p:spPr>
          <a:xfrm>
            <a:off x="2149814" y="8155441"/>
            <a:ext cx="161221" cy="21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H="1">
            <a:off x="5170531" y="8155441"/>
            <a:ext cx="161221" cy="21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userDrawn="1"/>
        </p:nvSpPr>
        <p:spPr>
          <a:xfrm>
            <a:off x="430378" y="1526593"/>
            <a:ext cx="5935250" cy="2113271"/>
          </a:xfrm>
          <a:prstGeom prst="rect">
            <a:avLst/>
          </a:prstGeom>
          <a:noFill/>
        </p:spPr>
        <p:txBody>
          <a:bodyPr wrap="square" rtlCol="0">
            <a:spAutoFit/>
          </a:bodyPr>
          <a:lstStyle/>
          <a:p>
            <a:pPr>
              <a:lnSpc>
                <a:spcPts val="5500"/>
              </a:lnSpc>
            </a:pPr>
            <a:r>
              <a:rPr kumimoji="1" lang="ja-JP" altLang="en-US" sz="4400" b="1" dirty="0">
                <a:latin typeface="BIZ UDPゴシック" panose="020B0400000000000000" pitchFamily="50" charset="-128"/>
                <a:ea typeface="BIZ UDPゴシック" panose="020B0400000000000000" pitchFamily="50" charset="-128"/>
              </a:rPr>
              <a:t>大学に届く</a:t>
            </a:r>
            <a:endParaRPr kumimoji="1" lang="en-US" altLang="ja-JP" sz="4400" b="1" dirty="0">
              <a:latin typeface="BIZ UDPゴシック" panose="020B0400000000000000" pitchFamily="50" charset="-128"/>
              <a:ea typeface="BIZ UDPゴシック" panose="020B0400000000000000" pitchFamily="50" charset="-128"/>
            </a:endParaRPr>
          </a:p>
          <a:p>
            <a:pPr>
              <a:lnSpc>
                <a:spcPts val="5500"/>
              </a:lnSpc>
            </a:pPr>
            <a:r>
              <a:rPr kumimoji="1" lang="ja-JP" altLang="en-US" sz="4400" b="1" dirty="0">
                <a:latin typeface="BIZ UDPゴシック" panose="020B0400000000000000" pitchFamily="50" charset="-128"/>
                <a:ea typeface="BIZ UDPゴシック" panose="020B0400000000000000" pitchFamily="50" charset="-128"/>
              </a:rPr>
              <a:t>厳選インターンシップ</a:t>
            </a:r>
            <a:endParaRPr kumimoji="1" lang="en-US" altLang="ja-JP" sz="4400" b="1" dirty="0">
              <a:latin typeface="BIZ UDPゴシック" panose="020B0400000000000000" pitchFamily="50" charset="-128"/>
              <a:ea typeface="BIZ UDPゴシック" panose="020B0400000000000000" pitchFamily="50" charset="-128"/>
            </a:endParaRPr>
          </a:p>
          <a:p>
            <a:pPr>
              <a:lnSpc>
                <a:spcPts val="5500"/>
              </a:lnSpc>
            </a:pPr>
            <a:r>
              <a:rPr kumimoji="1" lang="ja-JP" altLang="en-US" sz="4400" b="1" dirty="0">
                <a:latin typeface="BIZ UDPゴシック" panose="020B0400000000000000" pitchFamily="50" charset="-128"/>
                <a:ea typeface="BIZ UDPゴシック" panose="020B0400000000000000" pitchFamily="50" charset="-128"/>
              </a:rPr>
              <a:t>情報知ってる？</a:t>
            </a:r>
          </a:p>
        </p:txBody>
      </p:sp>
    </p:spTree>
    <p:extLst>
      <p:ext uri="{BB962C8B-B14F-4D97-AF65-F5344CB8AC3E}">
        <p14:creationId xmlns:p14="http://schemas.microsoft.com/office/powerpoint/2010/main" val="110588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230569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289132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419753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273095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408753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10052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275073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pic>
        <p:nvPicPr>
          <p:cNvPr id="5" name="図 4">
            <a:extLst>
              <a:ext uri="{FF2B5EF4-FFF2-40B4-BE49-F238E27FC236}">
                <a16:creationId xmlns:a16="http://schemas.microsoft.com/office/drawing/2014/main" id="{F0A3D2B5-5882-6C04-CACE-A21868E4FF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 y="0"/>
            <a:ext cx="7559483" cy="10691812"/>
          </a:xfrm>
          <a:prstGeom prst="rect">
            <a:avLst/>
          </a:prstGeom>
        </p:spPr>
      </p:pic>
      <p:sp>
        <p:nvSpPr>
          <p:cNvPr id="6" name="正方形/長方形 5">
            <a:extLst>
              <a:ext uri="{FF2B5EF4-FFF2-40B4-BE49-F238E27FC236}">
                <a16:creationId xmlns:a16="http://schemas.microsoft.com/office/drawing/2014/main" id="{70170F15-6A17-4688-6923-E1B4C0346D0F}"/>
              </a:ext>
            </a:extLst>
          </p:cNvPr>
          <p:cNvSpPr/>
          <p:nvPr userDrawn="1"/>
        </p:nvSpPr>
        <p:spPr>
          <a:xfrm>
            <a:off x="0" y="0"/>
            <a:ext cx="7559483" cy="9392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ホームベース 47">
            <a:extLst>
              <a:ext uri="{FF2B5EF4-FFF2-40B4-BE49-F238E27FC236}">
                <a16:creationId xmlns:a16="http://schemas.microsoft.com/office/drawing/2014/main" id="{7965895C-A128-47E9-57F0-9BD09606FEDD}"/>
              </a:ext>
            </a:extLst>
          </p:cNvPr>
          <p:cNvSpPr/>
          <p:nvPr userDrawn="1"/>
        </p:nvSpPr>
        <p:spPr>
          <a:xfrm>
            <a:off x="-14389" y="294433"/>
            <a:ext cx="5509102" cy="496956"/>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F27CACE-9683-C435-C7B1-E28F2797B959}"/>
              </a:ext>
            </a:extLst>
          </p:cNvPr>
          <p:cNvSpPr txBox="1"/>
          <p:nvPr userDrawn="1"/>
        </p:nvSpPr>
        <p:spPr>
          <a:xfrm>
            <a:off x="372489" y="1195327"/>
            <a:ext cx="6814696" cy="2289601"/>
          </a:xfrm>
          <a:prstGeom prst="rect">
            <a:avLst/>
          </a:prstGeom>
          <a:noFill/>
        </p:spPr>
        <p:txBody>
          <a:bodyPr wrap="square" rtlCol="0">
            <a:spAutoFit/>
          </a:bodyPr>
          <a:lstStyle/>
          <a:p>
            <a:pPr>
              <a:lnSpc>
                <a:spcPts val="6000"/>
              </a:lnSpc>
            </a:pPr>
            <a:r>
              <a:rPr kumimoji="1" lang="ja-JP" altLang="en-US" sz="4400" b="1" dirty="0">
                <a:latin typeface="BIZ UDPゴシック" panose="020B0400000000000000" pitchFamily="50" charset="-128"/>
                <a:ea typeface="BIZ UDPゴシック" panose="020B0400000000000000" pitchFamily="50" charset="-128"/>
              </a:rPr>
              <a:t>秋冬のインターンシップ＆キャリア情報を</a:t>
            </a:r>
            <a:endParaRPr kumimoji="1" lang="en-US" altLang="ja-JP" sz="4400" b="1" dirty="0">
              <a:latin typeface="BIZ UDPゴシック" panose="020B0400000000000000" pitchFamily="50" charset="-128"/>
              <a:ea typeface="BIZ UDPゴシック" panose="020B0400000000000000" pitchFamily="50" charset="-128"/>
            </a:endParaRPr>
          </a:p>
          <a:p>
            <a:pPr>
              <a:lnSpc>
                <a:spcPts val="6000"/>
              </a:lnSpc>
            </a:pPr>
            <a:r>
              <a:rPr kumimoji="1" lang="ja-JP" altLang="en-US" sz="4400" b="1" dirty="0">
                <a:latin typeface="BIZ UDPゴシック" panose="020B0400000000000000" pitchFamily="50" charset="-128"/>
                <a:ea typeface="BIZ UDPゴシック" panose="020B0400000000000000" pitchFamily="50" charset="-128"/>
              </a:rPr>
              <a:t>　　　　 チェック</a:t>
            </a:r>
            <a:r>
              <a:rPr kumimoji="1" lang="en-US" altLang="ja-JP" sz="4400" b="1" dirty="0">
                <a:latin typeface="BIZ UDPゴシック" panose="020B0400000000000000" pitchFamily="50" charset="-128"/>
                <a:ea typeface="BIZ UDPゴシック" panose="020B0400000000000000" pitchFamily="50" charset="-128"/>
              </a:rPr>
              <a:t>!</a:t>
            </a:r>
            <a:endParaRPr kumimoji="1" lang="ja-JP" altLang="en-US" sz="4400" b="1" dirty="0">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BA341D75-66BA-BDE7-F747-8029A9128EA7}"/>
              </a:ext>
            </a:extLst>
          </p:cNvPr>
          <p:cNvGrpSpPr/>
          <p:nvPr/>
        </p:nvGrpSpPr>
        <p:grpSpPr>
          <a:xfrm>
            <a:off x="1267712" y="8391983"/>
            <a:ext cx="5140337" cy="1922901"/>
            <a:chOff x="1213023" y="8246589"/>
            <a:chExt cx="5140337" cy="1922901"/>
          </a:xfrm>
        </p:grpSpPr>
        <p:grpSp>
          <p:nvGrpSpPr>
            <p:cNvPr id="13" name="グループ化 12">
              <a:extLst>
                <a:ext uri="{FF2B5EF4-FFF2-40B4-BE49-F238E27FC236}">
                  <a16:creationId xmlns:a16="http://schemas.microsoft.com/office/drawing/2014/main" id="{86D62533-A1DE-8496-FE4E-4804DE9157DD}"/>
                </a:ext>
              </a:extLst>
            </p:cNvPr>
            <p:cNvGrpSpPr/>
            <p:nvPr/>
          </p:nvGrpSpPr>
          <p:grpSpPr>
            <a:xfrm>
              <a:off x="1213023" y="8246589"/>
              <a:ext cx="5140337" cy="1543020"/>
              <a:chOff x="1213023" y="8905462"/>
              <a:chExt cx="5140337" cy="1543020"/>
            </a:xfrm>
          </p:grpSpPr>
          <p:sp>
            <p:nvSpPr>
              <p:cNvPr id="15" name="角丸四角形 61">
                <a:extLst>
                  <a:ext uri="{FF2B5EF4-FFF2-40B4-BE49-F238E27FC236}">
                    <a16:creationId xmlns:a16="http://schemas.microsoft.com/office/drawing/2014/main" id="{3B7C8C7B-A312-6AA6-28A0-6968E543DB41}"/>
                  </a:ext>
                </a:extLst>
              </p:cNvPr>
              <p:cNvSpPr/>
              <p:nvPr/>
            </p:nvSpPr>
            <p:spPr>
              <a:xfrm>
                <a:off x="1785649" y="8905462"/>
                <a:ext cx="3995085" cy="366286"/>
              </a:xfrm>
              <a:prstGeom prst="roundRect">
                <a:avLst>
                  <a:gd name="adj" fmla="val 50000"/>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公式アプリを無料でダウンロード</a:t>
                </a:r>
              </a:p>
            </p:txBody>
          </p:sp>
          <p:grpSp>
            <p:nvGrpSpPr>
              <p:cNvPr id="16" name="グループ化 15">
                <a:extLst>
                  <a:ext uri="{FF2B5EF4-FFF2-40B4-BE49-F238E27FC236}">
                    <a16:creationId xmlns:a16="http://schemas.microsoft.com/office/drawing/2014/main" id="{47D7E2C2-E46B-19A2-0525-9D24D896B9D8}"/>
                  </a:ext>
                </a:extLst>
              </p:cNvPr>
              <p:cNvGrpSpPr/>
              <p:nvPr/>
            </p:nvGrpSpPr>
            <p:grpSpPr>
              <a:xfrm>
                <a:off x="1213023" y="9485800"/>
                <a:ext cx="5140337" cy="962682"/>
                <a:chOff x="1370085" y="9453527"/>
                <a:chExt cx="5140337" cy="962682"/>
              </a:xfrm>
            </p:grpSpPr>
            <p:sp>
              <p:nvSpPr>
                <p:cNvPr id="17" name="テキスト ボックス 16">
                  <a:extLst>
                    <a:ext uri="{FF2B5EF4-FFF2-40B4-BE49-F238E27FC236}">
                      <a16:creationId xmlns:a16="http://schemas.microsoft.com/office/drawing/2014/main" id="{DA4D6043-7B7F-3918-D281-473016D70314}"/>
                    </a:ext>
                  </a:extLst>
                </p:cNvPr>
                <p:cNvSpPr txBox="1"/>
                <p:nvPr/>
              </p:nvSpPr>
              <p:spPr>
                <a:xfrm>
                  <a:off x="1498064" y="9453527"/>
                  <a:ext cx="1063112" cy="430887"/>
                </a:xfrm>
                <a:prstGeom prst="rect">
                  <a:avLst/>
                </a:prstGeom>
                <a:noFill/>
              </p:spPr>
              <p:txBody>
                <a:bodyPr wrap="none" rtlCol="0">
                  <a:spAutoFit/>
                </a:bodyPr>
                <a:lstStyle/>
                <a:p>
                  <a:r>
                    <a:rPr kumimoji="1" lang="en-US" altLang="ja-JP" sz="1400" b="1" dirty="0"/>
                    <a:t>iPhone</a:t>
                  </a:r>
                  <a:r>
                    <a:rPr kumimoji="1" lang="ja-JP" altLang="en-US" sz="1400" b="1" dirty="0">
                      <a:latin typeface="BIZ UDPゴシック" panose="020B0400000000000000" pitchFamily="50" charset="-128"/>
                      <a:ea typeface="BIZ UDPゴシック" panose="020B0400000000000000" pitchFamily="50" charset="-128"/>
                    </a:rPr>
                    <a:t>の方</a:t>
                  </a:r>
                  <a:endParaRPr kumimoji="1" lang="en-US" altLang="ja-JP" sz="1400" b="1" dirty="0">
                    <a:latin typeface="BIZ UDPゴシック" panose="020B0400000000000000" pitchFamily="50" charset="-128"/>
                    <a:ea typeface="BIZ UDPゴシック" panose="020B0400000000000000" pitchFamily="50" charset="-128"/>
                  </a:endParaRPr>
                </a:p>
                <a:p>
                  <a:r>
                    <a:rPr kumimoji="1" lang="en-US" altLang="ja-JP" sz="800" b="1" dirty="0">
                      <a:latin typeface="BIZ UDPゴシック" panose="020B0400000000000000" pitchFamily="50" charset="-128"/>
                      <a:ea typeface="BIZ UDPゴシック" panose="020B0400000000000000" pitchFamily="50" charset="-128"/>
                    </a:rPr>
                    <a:t>※iOS14.0</a:t>
                  </a:r>
                  <a:r>
                    <a:rPr kumimoji="1" lang="ja-JP" altLang="en-US" sz="800" b="1" dirty="0">
                      <a:latin typeface="BIZ UDPゴシック" panose="020B0400000000000000" pitchFamily="50" charset="-128"/>
                      <a:ea typeface="BIZ UDPゴシック" panose="020B0400000000000000" pitchFamily="50" charset="-128"/>
                    </a:rPr>
                    <a:t>以上</a:t>
                  </a:r>
                </a:p>
              </p:txBody>
            </p:sp>
            <p:sp>
              <p:nvSpPr>
                <p:cNvPr id="18" name="テキスト ボックス 17">
                  <a:extLst>
                    <a:ext uri="{FF2B5EF4-FFF2-40B4-BE49-F238E27FC236}">
                      <a16:creationId xmlns:a16="http://schemas.microsoft.com/office/drawing/2014/main" id="{47F6A224-A868-3D93-4D31-84867E9E75F3}"/>
                    </a:ext>
                  </a:extLst>
                </p:cNvPr>
                <p:cNvSpPr txBox="1"/>
                <p:nvPr/>
              </p:nvSpPr>
              <p:spPr>
                <a:xfrm>
                  <a:off x="4254062" y="9453527"/>
                  <a:ext cx="1144288" cy="430887"/>
                </a:xfrm>
                <a:prstGeom prst="rect">
                  <a:avLst/>
                </a:prstGeom>
                <a:noFill/>
              </p:spPr>
              <p:txBody>
                <a:bodyPr wrap="none" rtlCol="0">
                  <a:spAutoFit/>
                </a:bodyPr>
                <a:lstStyle/>
                <a:p>
                  <a:r>
                    <a:rPr kumimoji="1" lang="en-US" altLang="ja-JP" sz="1400" b="1" dirty="0"/>
                    <a:t>Android</a:t>
                  </a:r>
                  <a:r>
                    <a:rPr kumimoji="1" lang="ja-JP" altLang="en-US" sz="1400" b="1" dirty="0">
                      <a:latin typeface="BIZ UDPゴシック" panose="020B0400000000000000" pitchFamily="50" charset="-128"/>
                      <a:ea typeface="BIZ UDPゴシック" panose="020B0400000000000000" pitchFamily="50" charset="-128"/>
                    </a:rPr>
                    <a:t>の方</a:t>
                  </a:r>
                  <a:endParaRPr kumimoji="1" lang="en-US" altLang="ja-JP" sz="1400" b="1" dirty="0">
                    <a:latin typeface="BIZ UDPゴシック" panose="020B0400000000000000" pitchFamily="50" charset="-128"/>
                    <a:ea typeface="BIZ UDPゴシック" panose="020B0400000000000000" pitchFamily="50" charset="-128"/>
                  </a:endParaRPr>
                </a:p>
                <a:p>
                  <a:r>
                    <a:rPr kumimoji="1" lang="en-US" altLang="ja-JP" sz="800" b="1" dirty="0">
                      <a:latin typeface="BIZ UDPゴシック" panose="020B0400000000000000" pitchFamily="50" charset="-128"/>
                      <a:ea typeface="BIZ UDPゴシック" panose="020B0400000000000000" pitchFamily="50" charset="-128"/>
                    </a:rPr>
                    <a:t>※Android8.0</a:t>
                  </a:r>
                  <a:r>
                    <a:rPr kumimoji="1" lang="ja-JP" altLang="en-US" sz="800" b="1" dirty="0">
                      <a:latin typeface="BIZ UDPゴシック" panose="020B0400000000000000" pitchFamily="50" charset="-128"/>
                      <a:ea typeface="BIZ UDPゴシック" panose="020B0400000000000000" pitchFamily="50" charset="-128"/>
                    </a:rPr>
                    <a:t>以上</a:t>
                  </a:r>
                </a:p>
              </p:txBody>
            </p:sp>
            <p:pic>
              <p:nvPicPr>
                <p:cNvPr id="19" name="図 18">
                  <a:extLst>
                    <a:ext uri="{FF2B5EF4-FFF2-40B4-BE49-F238E27FC236}">
                      <a16:creationId xmlns:a16="http://schemas.microsoft.com/office/drawing/2014/main" id="{49136A52-EE43-9EE5-7A2D-255AA37C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034" y="9453527"/>
                  <a:ext cx="962682" cy="962682"/>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CF069103-4B41-78C8-EA93-3528D12C19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740" y="9453527"/>
                  <a:ext cx="962682" cy="962682"/>
                </a:xfrm>
                <a:prstGeom prst="rect">
                  <a:avLst/>
                </a:prstGeom>
                <a:ln>
                  <a:solidFill>
                    <a:schemeClr val="bg1">
                      <a:lumMod val="50000"/>
                    </a:schemeClr>
                  </a:solidFill>
                </a:ln>
              </p:spPr>
            </p:pic>
            <p:pic>
              <p:nvPicPr>
                <p:cNvPr id="21" name="図 20">
                  <a:extLst>
                    <a:ext uri="{FF2B5EF4-FFF2-40B4-BE49-F238E27FC236}">
                      <a16:creationId xmlns:a16="http://schemas.microsoft.com/office/drawing/2014/main" id="{A8A0AC26-09E2-688A-6B6F-98E82B89F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085" y="10069502"/>
                  <a:ext cx="1155688" cy="346707"/>
                </a:xfrm>
                <a:prstGeom prst="rect">
                  <a:avLst/>
                </a:prstGeom>
              </p:spPr>
            </p:pic>
            <p:pic>
              <p:nvPicPr>
                <p:cNvPr id="22" name="図 21">
                  <a:extLst>
                    <a:ext uri="{FF2B5EF4-FFF2-40B4-BE49-F238E27FC236}">
                      <a16:creationId xmlns:a16="http://schemas.microsoft.com/office/drawing/2014/main" id="{3361E340-91FF-01CB-A38B-E285DF804A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2662" y="10069502"/>
                  <a:ext cx="1155688" cy="346707"/>
                </a:xfrm>
                <a:prstGeom prst="rect">
                  <a:avLst/>
                </a:prstGeom>
              </p:spPr>
            </p:pic>
          </p:grpSp>
        </p:grpSp>
        <p:sp>
          <p:nvSpPr>
            <p:cNvPr id="14" name="テキスト ボックス 13">
              <a:extLst>
                <a:ext uri="{FF2B5EF4-FFF2-40B4-BE49-F238E27FC236}">
                  <a16:creationId xmlns:a16="http://schemas.microsoft.com/office/drawing/2014/main" id="{14CA33CF-ACA0-F9A9-3457-74FAAEC008A3}"/>
                </a:ext>
              </a:extLst>
            </p:cNvPr>
            <p:cNvSpPr txBox="1"/>
            <p:nvPr/>
          </p:nvSpPr>
          <p:spPr>
            <a:xfrm>
              <a:off x="1485780" y="9861713"/>
              <a:ext cx="4588115" cy="307777"/>
            </a:xfrm>
            <a:prstGeom prst="rect">
              <a:avLst/>
            </a:prstGeom>
            <a:noFill/>
          </p:spPr>
          <p:txBody>
            <a:bodyPr wrap="none" rtlCol="0">
              <a:spAutoFit/>
            </a:bodyPr>
            <a:lstStyle/>
            <a:p>
              <a:pPr algn="ctr"/>
              <a:r>
                <a:rPr kumimoji="1" lang="en-US" altLang="ja-JP" sz="700" dirty="0">
                  <a:latin typeface="BIZ UDPゴシック" panose="020B0400000000000000" pitchFamily="50" charset="-128"/>
                  <a:ea typeface="BIZ UDPゴシック" panose="020B0400000000000000" pitchFamily="50" charset="-128"/>
                </a:rPr>
                <a:t>Apple</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Apple</a:t>
              </a:r>
              <a:r>
                <a:rPr kumimoji="1" lang="ja-JP" altLang="en-US" sz="700" dirty="0">
                  <a:latin typeface="BIZ UDPゴシック" panose="020B0400000000000000" pitchFamily="50" charset="-128"/>
                  <a:ea typeface="BIZ UDPゴシック" panose="020B0400000000000000" pitchFamily="50" charset="-128"/>
                </a:rPr>
                <a:t>のロゴ、</a:t>
              </a:r>
              <a:r>
                <a:rPr kumimoji="1" lang="en-US" altLang="ja-JP" sz="700" dirty="0">
                  <a:latin typeface="BIZ UDPゴシック" panose="020B0400000000000000" pitchFamily="50" charset="-128"/>
                  <a:ea typeface="BIZ UDPゴシック" panose="020B0400000000000000" pitchFamily="50" charset="-128"/>
                </a:rPr>
                <a:t>App Store</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iPod</a:t>
              </a:r>
              <a:r>
                <a:rPr kumimoji="1" lang="ja-JP" altLang="en-US" sz="700" dirty="0">
                  <a:latin typeface="BIZ UDPゴシック" panose="020B0400000000000000" pitchFamily="50" charset="-128"/>
                  <a:ea typeface="BIZ UDPゴシック" panose="020B0400000000000000" pitchFamily="50" charset="-128"/>
                </a:rPr>
                <a:t>のロゴ、</a:t>
              </a:r>
              <a:r>
                <a:rPr kumimoji="1" lang="en-US" altLang="ja-JP" sz="700" dirty="0">
                  <a:latin typeface="BIZ UDPゴシック" panose="020B0400000000000000" pitchFamily="50" charset="-128"/>
                  <a:ea typeface="BIZ UDPゴシック" panose="020B0400000000000000" pitchFamily="50" charset="-128"/>
                </a:rPr>
                <a:t>iTunes</a:t>
              </a:r>
              <a:r>
                <a:rPr kumimoji="1" lang="ja-JP" altLang="en-US" sz="700" dirty="0">
                  <a:latin typeface="BIZ UDPゴシック" panose="020B0400000000000000" pitchFamily="50" charset="-128"/>
                  <a:ea typeface="BIZ UDPゴシック" panose="020B0400000000000000" pitchFamily="50" charset="-128"/>
                </a:rPr>
                <a:t>は、米国および他国の</a:t>
              </a:r>
              <a:r>
                <a:rPr kumimoji="1" lang="en-US" altLang="ja-JP" sz="700" dirty="0">
                  <a:latin typeface="BIZ UDPゴシック" panose="020B0400000000000000" pitchFamily="50" charset="-128"/>
                  <a:ea typeface="BIZ UDPゴシック" panose="020B0400000000000000" pitchFamily="50" charset="-128"/>
                </a:rPr>
                <a:t>Apple Inc.</a:t>
              </a:r>
              <a:r>
                <a:rPr kumimoji="1" lang="ja-JP" altLang="en-US" sz="700" dirty="0">
                  <a:latin typeface="BIZ UDPゴシック" panose="020B0400000000000000" pitchFamily="50" charset="-128"/>
                  <a:ea typeface="BIZ UDPゴシック" panose="020B0400000000000000" pitchFamily="50" charset="-128"/>
                </a:rPr>
                <a:t>の登録商標です。</a:t>
              </a:r>
            </a:p>
            <a:p>
              <a:pPr algn="ctr"/>
              <a:r>
                <a:rPr kumimoji="1" lang="en-US" altLang="ja-JP" sz="700" dirty="0">
                  <a:latin typeface="BIZ UDPゴシック" panose="020B0400000000000000" pitchFamily="50" charset="-128"/>
                  <a:ea typeface="BIZ UDPゴシック" panose="020B0400000000000000" pitchFamily="50" charset="-128"/>
                </a:rPr>
                <a:t>Android</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Android</a:t>
              </a:r>
              <a:r>
                <a:rPr kumimoji="1" lang="ja-JP" altLang="en-US" sz="700" dirty="0">
                  <a:latin typeface="BIZ UDPゴシック" panose="020B0400000000000000" pitchFamily="50" charset="-128"/>
                  <a:ea typeface="BIZ UDPゴシック" panose="020B0400000000000000" pitchFamily="50" charset="-128"/>
                </a:rPr>
                <a:t>ロゴ、</a:t>
              </a:r>
              <a:r>
                <a:rPr kumimoji="1" lang="en-US" altLang="ja-JP" sz="700" dirty="0">
                  <a:latin typeface="BIZ UDPゴシック" panose="020B0400000000000000" pitchFamily="50" charset="-128"/>
                  <a:ea typeface="BIZ UDPゴシック" panose="020B0400000000000000" pitchFamily="50" charset="-128"/>
                </a:rPr>
                <a:t>Google Play</a:t>
              </a:r>
              <a:r>
                <a:rPr kumimoji="1" lang="ja-JP" altLang="en-US" sz="700" dirty="0" err="1">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Google Play</a:t>
              </a:r>
              <a:r>
                <a:rPr kumimoji="1" lang="ja-JP" altLang="en-US" sz="700" dirty="0">
                  <a:latin typeface="BIZ UDPゴシック" panose="020B0400000000000000" pitchFamily="50" charset="-128"/>
                  <a:ea typeface="BIZ UDPゴシック" panose="020B0400000000000000" pitchFamily="50" charset="-128"/>
                </a:rPr>
                <a:t>ロゴは、</a:t>
              </a:r>
              <a:r>
                <a:rPr kumimoji="1" lang="en-US" altLang="ja-JP" sz="700" dirty="0">
                  <a:latin typeface="BIZ UDPゴシック" panose="020B0400000000000000" pitchFamily="50" charset="-128"/>
                  <a:ea typeface="BIZ UDPゴシック" panose="020B0400000000000000" pitchFamily="50" charset="-128"/>
                </a:rPr>
                <a:t>Google LLC </a:t>
              </a:r>
              <a:r>
                <a:rPr kumimoji="1" lang="ja-JP" altLang="en-US" sz="700" dirty="0">
                  <a:latin typeface="BIZ UDPゴシック" panose="020B0400000000000000" pitchFamily="50" charset="-128"/>
                  <a:ea typeface="BIZ UDPゴシック" panose="020B0400000000000000" pitchFamily="50" charset="-128"/>
                </a:rPr>
                <a:t>の商標です。</a:t>
              </a:r>
            </a:p>
          </p:txBody>
        </p:sp>
      </p:grpSp>
      <p:grpSp>
        <p:nvGrpSpPr>
          <p:cNvPr id="23" name="グループ化 22">
            <a:extLst>
              <a:ext uri="{FF2B5EF4-FFF2-40B4-BE49-F238E27FC236}">
                <a16:creationId xmlns:a16="http://schemas.microsoft.com/office/drawing/2014/main" id="{5B30545A-7FDC-138F-6BD8-41D2305E5E74}"/>
              </a:ext>
            </a:extLst>
          </p:cNvPr>
          <p:cNvGrpSpPr/>
          <p:nvPr userDrawn="1"/>
        </p:nvGrpSpPr>
        <p:grpSpPr>
          <a:xfrm>
            <a:off x="604198" y="5129424"/>
            <a:ext cx="2540059" cy="2415186"/>
            <a:chOff x="563268" y="5122720"/>
            <a:chExt cx="2540059" cy="2415186"/>
          </a:xfrm>
        </p:grpSpPr>
        <p:grpSp>
          <p:nvGrpSpPr>
            <p:cNvPr id="24" name="그룹 1">
              <a:extLst>
                <a:ext uri="{FF2B5EF4-FFF2-40B4-BE49-F238E27FC236}">
                  <a16:creationId xmlns:a16="http://schemas.microsoft.com/office/drawing/2014/main" id="{9B150672-6A82-1571-3AF7-4284BF9F817B}"/>
                </a:ext>
              </a:extLst>
            </p:cNvPr>
            <p:cNvGrpSpPr/>
            <p:nvPr/>
          </p:nvGrpSpPr>
          <p:grpSpPr>
            <a:xfrm>
              <a:off x="563268" y="5122720"/>
              <a:ext cx="2540059" cy="707876"/>
              <a:chOff x="4116451" y="3256127"/>
              <a:chExt cx="2540059" cy="707876"/>
            </a:xfrm>
          </p:grpSpPr>
          <p:cxnSp>
            <p:nvCxnSpPr>
              <p:cNvPr id="40" name="직선 연결선 44">
                <a:extLst>
                  <a:ext uri="{FF2B5EF4-FFF2-40B4-BE49-F238E27FC236}">
                    <a16:creationId xmlns:a16="http://schemas.microsoft.com/office/drawing/2014/main" id="{9A7E20CF-45C5-2168-1C40-AB0DCAD39A16}"/>
                  </a:ext>
                </a:extLst>
              </p:cNvPr>
              <p:cNvCxnSpPr>
                <a:cxnSpLocks/>
              </p:cNvCxnSpPr>
              <p:nvPr/>
            </p:nvCxnSpPr>
            <p:spPr>
              <a:xfrm>
                <a:off x="6656510" y="3400996"/>
                <a:ext cx="0" cy="436436"/>
              </a:xfrm>
              <a:prstGeom prst="line">
                <a:avLst/>
              </a:prstGeom>
              <a:noFill/>
              <a:ln w="6350" cap="flat" cmpd="sng" algn="ctr">
                <a:solidFill>
                  <a:srgbClr val="4B6586"/>
                </a:solidFill>
                <a:prstDash val="solid"/>
                <a:miter lim="800000"/>
              </a:ln>
              <a:effectLst/>
            </p:spPr>
          </p:cxnSp>
          <p:sp>
            <p:nvSpPr>
              <p:cNvPr id="42" name="타원 46">
                <a:extLst>
                  <a:ext uri="{FF2B5EF4-FFF2-40B4-BE49-F238E27FC236}">
                    <a16:creationId xmlns:a16="http://schemas.microsoft.com/office/drawing/2014/main" id="{F8083F2C-9114-C857-B44C-134D4BCF0B16}"/>
                  </a:ext>
                </a:extLst>
              </p:cNvPr>
              <p:cNvSpPr/>
              <p:nvPr/>
            </p:nvSpPr>
            <p:spPr>
              <a:xfrm>
                <a:off x="4116451" y="3256127"/>
                <a:ext cx="707876" cy="707876"/>
              </a:xfrm>
              <a:prstGeom prst="ellipse">
                <a:avLst/>
              </a:prstGeom>
              <a:solidFill>
                <a:srgbClr val="4B6586">
                  <a:alpha val="20000"/>
                </a:srgbClr>
              </a:solidFill>
              <a:ln w="12700" cap="flat" cmpd="sng" algn="ctr">
                <a:no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cs typeface="+mn-cs"/>
                </a:endParaRPr>
              </a:p>
            </p:txBody>
          </p:sp>
          <p:sp>
            <p:nvSpPr>
              <p:cNvPr id="43" name="타원 47">
                <a:extLst>
                  <a:ext uri="{FF2B5EF4-FFF2-40B4-BE49-F238E27FC236}">
                    <a16:creationId xmlns:a16="http://schemas.microsoft.com/office/drawing/2014/main" id="{DD1DD19F-B009-3A69-C2FF-8FB4FB099C32}"/>
                  </a:ext>
                </a:extLst>
              </p:cNvPr>
              <p:cNvSpPr/>
              <p:nvPr/>
            </p:nvSpPr>
            <p:spPr>
              <a:xfrm>
                <a:off x="4200227" y="3339903"/>
                <a:ext cx="540325" cy="540325"/>
              </a:xfrm>
              <a:prstGeom prst="ellipse">
                <a:avLst/>
              </a:prstGeom>
              <a:solidFill>
                <a:srgbClr val="4B6586"/>
              </a:solidFill>
              <a:ln w="12700" cap="flat" cmpd="sng" algn="ctr">
                <a:no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cs typeface="+mn-cs"/>
                </a:endParaRPr>
              </a:p>
            </p:txBody>
          </p:sp>
          <p:sp>
            <p:nvSpPr>
              <p:cNvPr id="44" name="TextBox 50">
                <a:extLst>
                  <a:ext uri="{FF2B5EF4-FFF2-40B4-BE49-F238E27FC236}">
                    <a16:creationId xmlns:a16="http://schemas.microsoft.com/office/drawing/2014/main" id="{DF45678C-E9BE-A11F-5768-7D3619BA8ABE}"/>
                  </a:ext>
                </a:extLst>
              </p:cNvPr>
              <p:cNvSpPr txBox="1"/>
              <p:nvPr/>
            </p:nvSpPr>
            <p:spPr>
              <a:xfrm>
                <a:off x="4229705" y="3460450"/>
                <a:ext cx="482203" cy="307777"/>
              </a:xfrm>
              <a:prstGeom prst="rect">
                <a:avLst/>
              </a:prstGeom>
              <a:noFill/>
            </p:spPr>
            <p:txBody>
              <a:bodyPr wrap="square" rtlCol="0">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chemeClr val="bg1"/>
                    </a:solidFill>
                    <a:effectLst/>
                    <a:uLnTx/>
                    <a:uFillTx/>
                    <a:latin typeface="Montserrat Medium" panose="00000600000000000000" pitchFamily="2" charset="0"/>
                    <a:ea typeface="Calibri"/>
                  </a:rPr>
                  <a:t>01</a:t>
                </a:r>
              </a:p>
            </p:txBody>
          </p:sp>
        </p:grpSp>
        <p:grpSp>
          <p:nvGrpSpPr>
            <p:cNvPr id="25" name="그룹 1">
              <a:extLst>
                <a:ext uri="{FF2B5EF4-FFF2-40B4-BE49-F238E27FC236}">
                  <a16:creationId xmlns:a16="http://schemas.microsoft.com/office/drawing/2014/main" id="{1AF9ECA0-1BCB-BC8A-BFE4-4D1341928BF7}"/>
                </a:ext>
              </a:extLst>
            </p:cNvPr>
            <p:cNvGrpSpPr/>
            <p:nvPr/>
          </p:nvGrpSpPr>
          <p:grpSpPr>
            <a:xfrm>
              <a:off x="563268" y="5960873"/>
              <a:ext cx="2540059" cy="707876"/>
              <a:chOff x="4116451" y="3256127"/>
              <a:chExt cx="2540059" cy="707876"/>
            </a:xfrm>
          </p:grpSpPr>
          <p:cxnSp>
            <p:nvCxnSpPr>
              <p:cNvPr id="34" name="직선 연결선 44">
                <a:extLst>
                  <a:ext uri="{FF2B5EF4-FFF2-40B4-BE49-F238E27FC236}">
                    <a16:creationId xmlns:a16="http://schemas.microsoft.com/office/drawing/2014/main" id="{66E4F921-285B-5FDB-0DF4-85A95F70FD2E}"/>
                  </a:ext>
                </a:extLst>
              </p:cNvPr>
              <p:cNvCxnSpPr>
                <a:cxnSpLocks/>
              </p:cNvCxnSpPr>
              <p:nvPr/>
            </p:nvCxnSpPr>
            <p:spPr>
              <a:xfrm>
                <a:off x="6656510" y="3400996"/>
                <a:ext cx="0" cy="436436"/>
              </a:xfrm>
              <a:prstGeom prst="line">
                <a:avLst/>
              </a:prstGeom>
              <a:noFill/>
              <a:ln w="6350" cap="flat" cmpd="sng" algn="ctr">
                <a:solidFill>
                  <a:srgbClr val="4B6586"/>
                </a:solidFill>
                <a:prstDash val="solid"/>
                <a:miter lim="800000"/>
              </a:ln>
              <a:effectLst/>
            </p:spPr>
          </p:cxnSp>
          <p:sp>
            <p:nvSpPr>
              <p:cNvPr id="36" name="타원 46">
                <a:extLst>
                  <a:ext uri="{FF2B5EF4-FFF2-40B4-BE49-F238E27FC236}">
                    <a16:creationId xmlns:a16="http://schemas.microsoft.com/office/drawing/2014/main" id="{C6526388-9018-9645-9747-177CBDC03E18}"/>
                  </a:ext>
                </a:extLst>
              </p:cNvPr>
              <p:cNvSpPr/>
              <p:nvPr/>
            </p:nvSpPr>
            <p:spPr>
              <a:xfrm>
                <a:off x="4116451" y="3256127"/>
                <a:ext cx="707876" cy="707876"/>
              </a:xfrm>
              <a:prstGeom prst="ellipse">
                <a:avLst/>
              </a:prstGeom>
              <a:solidFill>
                <a:srgbClr val="4B6586">
                  <a:alpha val="20000"/>
                </a:srgbClr>
              </a:solidFill>
              <a:ln w="12700" cap="flat" cmpd="sng" algn="ctr">
                <a:no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cs typeface="+mn-cs"/>
                </a:endParaRPr>
              </a:p>
            </p:txBody>
          </p:sp>
          <p:sp>
            <p:nvSpPr>
              <p:cNvPr id="37" name="타원 47">
                <a:extLst>
                  <a:ext uri="{FF2B5EF4-FFF2-40B4-BE49-F238E27FC236}">
                    <a16:creationId xmlns:a16="http://schemas.microsoft.com/office/drawing/2014/main" id="{B64E0C08-A715-AC26-8F28-38993E287013}"/>
                  </a:ext>
                </a:extLst>
              </p:cNvPr>
              <p:cNvSpPr/>
              <p:nvPr/>
            </p:nvSpPr>
            <p:spPr>
              <a:xfrm>
                <a:off x="4200227" y="3339903"/>
                <a:ext cx="540325" cy="540325"/>
              </a:xfrm>
              <a:prstGeom prst="ellipse">
                <a:avLst/>
              </a:prstGeom>
              <a:solidFill>
                <a:srgbClr val="4B6586"/>
              </a:solidFill>
              <a:ln w="12700" cap="flat" cmpd="sng" algn="ctr">
                <a:no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cs typeface="+mn-cs"/>
                </a:endParaRPr>
              </a:p>
            </p:txBody>
          </p:sp>
          <p:sp>
            <p:nvSpPr>
              <p:cNvPr id="38" name="TextBox 50">
                <a:extLst>
                  <a:ext uri="{FF2B5EF4-FFF2-40B4-BE49-F238E27FC236}">
                    <a16:creationId xmlns:a16="http://schemas.microsoft.com/office/drawing/2014/main" id="{EF48EF82-CCF8-00C9-2CF1-334A576D5B32}"/>
                  </a:ext>
                </a:extLst>
              </p:cNvPr>
              <p:cNvSpPr txBox="1"/>
              <p:nvPr/>
            </p:nvSpPr>
            <p:spPr>
              <a:xfrm>
                <a:off x="4229705" y="3460450"/>
                <a:ext cx="482203" cy="307777"/>
              </a:xfrm>
              <a:prstGeom prst="rect">
                <a:avLst/>
              </a:prstGeom>
              <a:noFill/>
            </p:spPr>
            <p:txBody>
              <a:bodyPr wrap="square" rtlCol="0">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chemeClr val="bg1"/>
                    </a:solidFill>
                    <a:effectLst/>
                    <a:uLnTx/>
                    <a:uFillTx/>
                    <a:latin typeface="Montserrat Medium" panose="00000600000000000000" pitchFamily="2" charset="0"/>
                    <a:ea typeface="Calibri"/>
                  </a:rPr>
                  <a:t>02</a:t>
                </a:r>
                <a:endParaRPr kumimoji="0" lang="en-US" altLang="ko-KR" sz="1400" b="0" i="0" u="none" strike="noStrike" kern="0" cap="none" spc="0" normalizeH="0" baseline="0" noProof="0" dirty="0">
                  <a:ln>
                    <a:noFill/>
                  </a:ln>
                  <a:solidFill>
                    <a:schemeClr val="bg1"/>
                  </a:solidFill>
                  <a:effectLst/>
                  <a:uLnTx/>
                  <a:uFillTx/>
                  <a:latin typeface="Montserrat Medium" panose="00000600000000000000" pitchFamily="2" charset="0"/>
                  <a:ea typeface="Calibri"/>
                </a:endParaRPr>
              </a:p>
            </p:txBody>
          </p:sp>
        </p:grpSp>
        <p:grpSp>
          <p:nvGrpSpPr>
            <p:cNvPr id="26" name="그룹 1">
              <a:extLst>
                <a:ext uri="{FF2B5EF4-FFF2-40B4-BE49-F238E27FC236}">
                  <a16:creationId xmlns:a16="http://schemas.microsoft.com/office/drawing/2014/main" id="{EA782511-00DB-2B5A-47F4-A43986DB48B5}"/>
                </a:ext>
              </a:extLst>
            </p:cNvPr>
            <p:cNvGrpSpPr/>
            <p:nvPr/>
          </p:nvGrpSpPr>
          <p:grpSpPr>
            <a:xfrm>
              <a:off x="563268" y="6830030"/>
              <a:ext cx="2540059" cy="707876"/>
              <a:chOff x="4116451" y="3256127"/>
              <a:chExt cx="2540059" cy="707876"/>
            </a:xfrm>
          </p:grpSpPr>
          <p:cxnSp>
            <p:nvCxnSpPr>
              <p:cNvPr id="28" name="직선 연결선 44">
                <a:extLst>
                  <a:ext uri="{FF2B5EF4-FFF2-40B4-BE49-F238E27FC236}">
                    <a16:creationId xmlns:a16="http://schemas.microsoft.com/office/drawing/2014/main" id="{3BE2E22E-E1E0-C974-D690-41F8233A117A}"/>
                  </a:ext>
                </a:extLst>
              </p:cNvPr>
              <p:cNvCxnSpPr>
                <a:cxnSpLocks/>
              </p:cNvCxnSpPr>
              <p:nvPr/>
            </p:nvCxnSpPr>
            <p:spPr>
              <a:xfrm>
                <a:off x="6656510" y="3400996"/>
                <a:ext cx="0" cy="436436"/>
              </a:xfrm>
              <a:prstGeom prst="line">
                <a:avLst/>
              </a:prstGeom>
              <a:noFill/>
              <a:ln w="6350" cap="flat" cmpd="sng" algn="ctr">
                <a:solidFill>
                  <a:srgbClr val="4B6586"/>
                </a:solidFill>
                <a:prstDash val="solid"/>
                <a:miter lim="800000"/>
              </a:ln>
              <a:effectLst/>
            </p:spPr>
          </p:cxnSp>
          <p:sp>
            <p:nvSpPr>
              <p:cNvPr id="30" name="타원 46">
                <a:extLst>
                  <a:ext uri="{FF2B5EF4-FFF2-40B4-BE49-F238E27FC236}">
                    <a16:creationId xmlns:a16="http://schemas.microsoft.com/office/drawing/2014/main" id="{2EE78D61-039D-E46C-6B88-039923CA67D0}"/>
                  </a:ext>
                </a:extLst>
              </p:cNvPr>
              <p:cNvSpPr/>
              <p:nvPr/>
            </p:nvSpPr>
            <p:spPr>
              <a:xfrm>
                <a:off x="4116451" y="3256127"/>
                <a:ext cx="707876" cy="707876"/>
              </a:xfrm>
              <a:prstGeom prst="ellipse">
                <a:avLst/>
              </a:prstGeom>
              <a:solidFill>
                <a:srgbClr val="4B6586">
                  <a:alpha val="20000"/>
                </a:srgbClr>
              </a:solidFill>
              <a:ln w="12700" cap="flat" cmpd="sng" algn="ctr">
                <a:no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cs typeface="+mn-cs"/>
                </a:endParaRPr>
              </a:p>
            </p:txBody>
          </p:sp>
          <p:sp>
            <p:nvSpPr>
              <p:cNvPr id="31" name="타원 47">
                <a:extLst>
                  <a:ext uri="{FF2B5EF4-FFF2-40B4-BE49-F238E27FC236}">
                    <a16:creationId xmlns:a16="http://schemas.microsoft.com/office/drawing/2014/main" id="{F681A62E-60A6-19FE-56AD-674DD2E6A2A7}"/>
                  </a:ext>
                </a:extLst>
              </p:cNvPr>
              <p:cNvSpPr/>
              <p:nvPr/>
            </p:nvSpPr>
            <p:spPr>
              <a:xfrm>
                <a:off x="4200227" y="3339903"/>
                <a:ext cx="540325" cy="540325"/>
              </a:xfrm>
              <a:prstGeom prst="ellipse">
                <a:avLst/>
              </a:prstGeom>
              <a:solidFill>
                <a:srgbClr val="4B6586"/>
              </a:solidFill>
              <a:ln w="12700" cap="flat" cmpd="sng" algn="ctr">
                <a:no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cs typeface="+mn-cs"/>
                </a:endParaRPr>
              </a:p>
            </p:txBody>
          </p:sp>
          <p:sp>
            <p:nvSpPr>
              <p:cNvPr id="32" name="TextBox 50">
                <a:extLst>
                  <a:ext uri="{FF2B5EF4-FFF2-40B4-BE49-F238E27FC236}">
                    <a16:creationId xmlns:a16="http://schemas.microsoft.com/office/drawing/2014/main" id="{22D4D89B-6614-910C-3D65-D45CEBCCBF14}"/>
                  </a:ext>
                </a:extLst>
              </p:cNvPr>
              <p:cNvSpPr txBox="1"/>
              <p:nvPr/>
            </p:nvSpPr>
            <p:spPr>
              <a:xfrm>
                <a:off x="4229705" y="3460450"/>
                <a:ext cx="482203" cy="307777"/>
              </a:xfrm>
              <a:prstGeom prst="rect">
                <a:avLst/>
              </a:prstGeom>
              <a:noFill/>
            </p:spPr>
            <p:txBody>
              <a:bodyPr wrap="square" rtlCol="0">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chemeClr val="bg1"/>
                    </a:solidFill>
                    <a:effectLst/>
                    <a:uLnTx/>
                    <a:uFillTx/>
                    <a:latin typeface="Montserrat Medium" panose="00000600000000000000" pitchFamily="2" charset="0"/>
                    <a:ea typeface="Calibri"/>
                  </a:rPr>
                  <a:t>03</a:t>
                </a:r>
              </a:p>
            </p:txBody>
          </p:sp>
        </p:grpSp>
      </p:grpSp>
      <p:sp>
        <p:nvSpPr>
          <p:cNvPr id="46" name="직사각형 51">
            <a:extLst>
              <a:ext uri="{FF2B5EF4-FFF2-40B4-BE49-F238E27FC236}">
                <a16:creationId xmlns:a16="http://schemas.microsoft.com/office/drawing/2014/main" id="{0F9D95EA-03BC-A3B7-13A1-397FC1156445}"/>
              </a:ext>
            </a:extLst>
          </p:cNvPr>
          <p:cNvSpPr/>
          <p:nvPr/>
        </p:nvSpPr>
        <p:spPr>
          <a:xfrm>
            <a:off x="410691" y="3754987"/>
            <a:ext cx="6844687" cy="973745"/>
          </a:xfrm>
          <a:prstGeom prst="rect">
            <a:avLst/>
          </a:prstGeom>
          <a:solidFill>
            <a:srgbClr val="FDA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二等辺三角形 47">
            <a:extLst>
              <a:ext uri="{FF2B5EF4-FFF2-40B4-BE49-F238E27FC236}">
                <a16:creationId xmlns:a16="http://schemas.microsoft.com/office/drawing/2014/main" id="{6A7D92B9-5CBF-21A7-7D42-054BDBF52D4C}"/>
              </a:ext>
            </a:extLst>
          </p:cNvPr>
          <p:cNvSpPr/>
          <p:nvPr userDrawn="1"/>
        </p:nvSpPr>
        <p:spPr>
          <a:xfrm rot="16200000">
            <a:off x="6517583" y="3992217"/>
            <a:ext cx="675564" cy="800027"/>
          </a:xfrm>
          <a:prstGeom prst="triangle">
            <a:avLst>
              <a:gd name="adj" fmla="val 0"/>
            </a:avLst>
          </a:prstGeom>
          <a:solidFill>
            <a:srgbClr val="4B6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EB145DD6-9DFE-7898-12E6-217397EA0736}"/>
              </a:ext>
            </a:extLst>
          </p:cNvPr>
          <p:cNvSpPr/>
          <p:nvPr userDrawn="1"/>
        </p:nvSpPr>
        <p:spPr>
          <a:xfrm rot="10800000" flipH="1">
            <a:off x="410643" y="3755647"/>
            <a:ext cx="506650" cy="599993"/>
          </a:xfrm>
          <a:prstGeom prst="triangle">
            <a:avLst>
              <a:gd name="adj" fmla="val 0"/>
            </a:avLst>
          </a:prstGeom>
          <a:solidFill>
            <a:srgbClr val="4B6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D8FFEDCB-B6E5-7519-BFE5-9390F1DC5409}"/>
              </a:ext>
            </a:extLst>
          </p:cNvPr>
          <p:cNvSpPr/>
          <p:nvPr userDrawn="1"/>
        </p:nvSpPr>
        <p:spPr>
          <a:xfrm>
            <a:off x="367460" y="2774384"/>
            <a:ext cx="1709313" cy="710544"/>
          </a:xfrm>
          <a:prstGeom prst="roundRect">
            <a:avLst>
              <a:gd name="adj" fmla="val 50000"/>
            </a:avLst>
          </a:prstGeom>
          <a:solidFill>
            <a:srgbClr val="FDA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A37CE50-7F71-3ECA-3680-E59232F5971A}"/>
              </a:ext>
            </a:extLst>
          </p:cNvPr>
          <p:cNvSpPr txBox="1"/>
          <p:nvPr userDrawn="1"/>
        </p:nvSpPr>
        <p:spPr>
          <a:xfrm>
            <a:off x="483773" y="2781879"/>
            <a:ext cx="1476686" cy="707886"/>
          </a:xfrm>
          <a:prstGeom prst="rect">
            <a:avLst/>
          </a:prstGeom>
          <a:noFill/>
        </p:spPr>
        <p:txBody>
          <a:bodyPr wrap="none" rtlCol="0">
            <a:spAutoFit/>
          </a:bodyPr>
          <a:lstStyle/>
          <a:p>
            <a:pPr algn="ctr"/>
            <a:r>
              <a:rPr kumimoji="1" lang="ja-JP" altLang="en-US" sz="4000" b="1" dirty="0">
                <a:solidFill>
                  <a:schemeClr val="bg1"/>
                </a:solidFill>
                <a:latin typeface="Yu Gothic UI Semibold" panose="020B0700000000000000" pitchFamily="50" charset="-128"/>
                <a:ea typeface="Yu Gothic UI Semibold" panose="020B0700000000000000" pitchFamily="50" charset="-128"/>
              </a:rPr>
              <a:t>今すぐ</a:t>
            </a:r>
          </a:p>
        </p:txBody>
      </p:sp>
      <p:pic>
        <p:nvPicPr>
          <p:cNvPr id="52" name="図 51" descr="アプリケーション&#10;&#10;AI によって生成されたコンテンツは間違っている可能性があります。">
            <a:extLst>
              <a:ext uri="{FF2B5EF4-FFF2-40B4-BE49-F238E27FC236}">
                <a16:creationId xmlns:a16="http://schemas.microsoft.com/office/drawing/2014/main" id="{F62CA138-609D-8AF3-7630-B4754442A7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405345" y="2003073"/>
            <a:ext cx="2949300" cy="1942075"/>
          </a:xfrm>
          <a:prstGeom prst="rect">
            <a:avLst/>
          </a:prstGeom>
        </p:spPr>
      </p:pic>
    </p:spTree>
    <p:extLst>
      <p:ext uri="{BB962C8B-B14F-4D97-AF65-F5344CB8AC3E}">
        <p14:creationId xmlns:p14="http://schemas.microsoft.com/office/powerpoint/2010/main" val="287606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104693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647A02-1D49-49FD-81EB-FF3C25A83976}" type="datetimeFigureOut">
              <a:rPr kumimoji="1" lang="ja-JP" altLang="en-US" smtClean="0"/>
              <a:t>2025/9/3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312358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D647A02-1D49-49FD-81EB-FF3C25A83976}" type="datetimeFigureOut">
              <a:rPr kumimoji="1" lang="ja-JP" altLang="en-US" smtClean="0"/>
              <a:t>2025/9/3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B764D72-7742-41CE-804C-960339110ED0}" type="slidenum">
              <a:rPr kumimoji="1" lang="ja-JP" altLang="en-US" smtClean="0"/>
              <a:t>‹#›</a:t>
            </a:fld>
            <a:endParaRPr kumimoji="1" lang="ja-JP" altLang="en-US"/>
          </a:p>
        </p:txBody>
      </p:sp>
    </p:spTree>
    <p:extLst>
      <p:ext uri="{BB962C8B-B14F-4D97-AF65-F5344CB8AC3E}">
        <p14:creationId xmlns:p14="http://schemas.microsoft.com/office/powerpoint/2010/main" val="1169749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EF403AD-ABAD-7380-B111-5F3774A953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0138" y="3601437"/>
            <a:ext cx="4799394" cy="6788059"/>
          </a:xfrm>
          <a:prstGeom prst="rect">
            <a:avLst/>
          </a:prstGeom>
          <a:ln>
            <a:solidFill>
              <a:schemeClr val="bg1">
                <a:lumMod val="50000"/>
              </a:schemeClr>
            </a:solidFill>
          </a:ln>
        </p:spPr>
      </p:pic>
      <p:sp>
        <p:nvSpPr>
          <p:cNvPr id="5" name="正方形/長方形 4">
            <a:extLst>
              <a:ext uri="{FF2B5EF4-FFF2-40B4-BE49-F238E27FC236}">
                <a16:creationId xmlns:a16="http://schemas.microsoft.com/office/drawing/2014/main" id="{98D25551-0333-0265-F4DB-1532D0A6A83A}"/>
              </a:ext>
            </a:extLst>
          </p:cNvPr>
          <p:cNvSpPr/>
          <p:nvPr/>
        </p:nvSpPr>
        <p:spPr>
          <a:xfrm>
            <a:off x="1161143" y="3744795"/>
            <a:ext cx="3748314" cy="403521"/>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4A652A2-CD2E-5319-EFE1-61CA8840E285}"/>
              </a:ext>
            </a:extLst>
          </p:cNvPr>
          <p:cNvSpPr/>
          <p:nvPr/>
        </p:nvSpPr>
        <p:spPr>
          <a:xfrm>
            <a:off x="1161142" y="5979231"/>
            <a:ext cx="5237388" cy="649493"/>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618C987-43C5-F40E-6C5C-59DB6F48ECB9}"/>
              </a:ext>
            </a:extLst>
          </p:cNvPr>
          <p:cNvSpPr txBox="1"/>
          <p:nvPr/>
        </p:nvSpPr>
        <p:spPr>
          <a:xfrm>
            <a:off x="457227" y="3571205"/>
            <a:ext cx="595035" cy="584775"/>
          </a:xfrm>
          <a:prstGeom prst="rect">
            <a:avLst/>
          </a:prstGeom>
          <a:noFill/>
        </p:spPr>
        <p:txBody>
          <a:bodyPr wrap="none" rtlCol="0">
            <a:spAutoFit/>
          </a:bodyPr>
          <a:lstStyle/>
          <a:p>
            <a:r>
              <a:rPr kumimoji="1" lang="ja-JP" altLang="en-US" sz="3200" b="1" dirty="0">
                <a:solidFill>
                  <a:srgbClr val="FF0000"/>
                </a:solidFill>
              </a:rPr>
              <a:t>①</a:t>
            </a:r>
          </a:p>
        </p:txBody>
      </p:sp>
      <p:sp>
        <p:nvSpPr>
          <p:cNvPr id="8" name="テキスト ボックス 7">
            <a:extLst>
              <a:ext uri="{FF2B5EF4-FFF2-40B4-BE49-F238E27FC236}">
                <a16:creationId xmlns:a16="http://schemas.microsoft.com/office/drawing/2014/main" id="{F6EED4E2-5DD2-9373-7576-E94EBAB5CA28}"/>
              </a:ext>
            </a:extLst>
          </p:cNvPr>
          <p:cNvSpPr txBox="1"/>
          <p:nvPr/>
        </p:nvSpPr>
        <p:spPr>
          <a:xfrm>
            <a:off x="457227" y="6469112"/>
            <a:ext cx="595035" cy="584775"/>
          </a:xfrm>
          <a:prstGeom prst="rect">
            <a:avLst/>
          </a:prstGeom>
          <a:noFill/>
        </p:spPr>
        <p:txBody>
          <a:bodyPr wrap="none" rtlCol="0">
            <a:spAutoFit/>
          </a:bodyPr>
          <a:lstStyle/>
          <a:p>
            <a:r>
              <a:rPr kumimoji="1" lang="ja-JP" altLang="en-US" sz="3200" b="1" dirty="0">
                <a:solidFill>
                  <a:srgbClr val="FF0000"/>
                </a:solidFill>
              </a:rPr>
              <a:t>③</a:t>
            </a:r>
          </a:p>
        </p:txBody>
      </p:sp>
      <p:sp>
        <p:nvSpPr>
          <p:cNvPr id="9" name="テキスト ボックス 8">
            <a:extLst>
              <a:ext uri="{FF2B5EF4-FFF2-40B4-BE49-F238E27FC236}">
                <a16:creationId xmlns:a16="http://schemas.microsoft.com/office/drawing/2014/main" id="{1C230770-7F9F-4168-2106-0001D3BC9F87}"/>
              </a:ext>
            </a:extLst>
          </p:cNvPr>
          <p:cNvSpPr txBox="1"/>
          <p:nvPr/>
        </p:nvSpPr>
        <p:spPr>
          <a:xfrm>
            <a:off x="0" y="1069538"/>
            <a:ext cx="7559676" cy="2244081"/>
          </a:xfrm>
          <a:prstGeom prst="rect">
            <a:avLst/>
          </a:prstGeom>
          <a:solidFill>
            <a:schemeClr val="accent6">
              <a:lumMod val="20000"/>
              <a:lumOff val="80000"/>
            </a:schemeClr>
          </a:solidFill>
        </p:spPr>
        <p:txBody>
          <a:bodyPr wrap="square" lIns="360000" rtlCol="0" anchor="ctr">
            <a:no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変更できる箇所</a:t>
            </a:r>
            <a:r>
              <a:rPr kumimoji="1" lang="en-US" altLang="ja-JP" sz="1600" b="1" dirty="0">
                <a:latin typeface="BIZ UDPゴシック" panose="020B0400000000000000" pitchFamily="50" charset="-128"/>
                <a:ea typeface="BIZ UDPゴシック" panose="020B0400000000000000" pitchFamily="50" charset="-128"/>
              </a:rPr>
              <a:t>】</a:t>
            </a:r>
          </a:p>
          <a:p>
            <a:r>
              <a:rPr kumimoji="1" lang="ja-JP" altLang="en-US" sz="1600" dirty="0">
                <a:latin typeface="BIZ UDPゴシック" panose="020B0400000000000000" pitchFamily="50" charset="-128"/>
                <a:ea typeface="BIZ UDPゴシック" panose="020B0400000000000000" pitchFamily="50" charset="-128"/>
              </a:rPr>
              <a:t>①名称：学校名・学校で設定したキャリタス</a:t>
            </a:r>
            <a:r>
              <a:rPr kumimoji="1" lang="en-US" altLang="ja-JP" sz="1600" dirty="0">
                <a:latin typeface="BIZ UDPゴシック" panose="020B0400000000000000" pitchFamily="50" charset="-128"/>
                <a:ea typeface="BIZ UDPゴシック" panose="020B0400000000000000" pitchFamily="50" charset="-128"/>
              </a:rPr>
              <a:t>UC</a:t>
            </a:r>
            <a:r>
              <a:rPr kumimoji="1" lang="ja-JP" altLang="en-US" sz="1600" dirty="0">
                <a:latin typeface="BIZ UDPゴシック" panose="020B0400000000000000" pitchFamily="50" charset="-128"/>
                <a:ea typeface="BIZ UDPゴシック" panose="020B0400000000000000" pitchFamily="50" charset="-128"/>
              </a:rPr>
              <a:t>のサイト名に変更してください。</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②ロゴ：学校ロゴを追加できます。不要な場合は削除してください。</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③リード文：任意のリード文に変更可能です。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④コンテンツ：任意のタイトル・本文に変更可能です。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⑤サイト名：学校で設定したキャリタス</a:t>
            </a:r>
            <a:r>
              <a:rPr kumimoji="1" lang="en-US" altLang="ja-JP" sz="1600" dirty="0">
                <a:latin typeface="BIZ UDPゴシック" panose="020B0400000000000000" pitchFamily="50" charset="-128"/>
                <a:ea typeface="BIZ UDPゴシック" panose="020B0400000000000000" pitchFamily="50" charset="-128"/>
              </a:rPr>
              <a:t>UC</a:t>
            </a:r>
            <a:r>
              <a:rPr kumimoji="1" lang="ja-JP" altLang="en-US" sz="1600" dirty="0">
                <a:latin typeface="BIZ UDPゴシック" panose="020B0400000000000000" pitchFamily="50" charset="-128"/>
                <a:ea typeface="BIZ UDPゴシック" panose="020B0400000000000000" pitchFamily="50" charset="-128"/>
              </a:rPr>
              <a:t>のサイト名に変更してください。</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en-US" altLang="ja-JP" sz="1600" u="sng" dirty="0">
                <a:latin typeface="BIZ UDPゴシック" panose="020B0400000000000000" pitchFamily="50" charset="-128"/>
                <a:ea typeface="BIZ UDPゴシック" panose="020B0400000000000000" pitchFamily="50" charset="-128"/>
              </a:rPr>
              <a:t>※</a:t>
            </a:r>
            <a:r>
              <a:rPr kumimoji="1" lang="ja-JP" altLang="en-US" sz="1600" u="sng" dirty="0">
                <a:latin typeface="BIZ UDPゴシック" panose="020B0400000000000000" pitchFamily="50" charset="-128"/>
                <a:ea typeface="BIZ UDPゴシック" panose="020B0400000000000000" pitchFamily="50" charset="-128"/>
              </a:rPr>
              <a:t>そのほかの箇所は変更できませんので、そのまま印刷してください。</a:t>
            </a:r>
            <a:endParaRPr kumimoji="1" lang="en-US" altLang="ja-JP" sz="1600" u="sng"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A783559A-78B4-91D3-64DD-B9E41A25F877}"/>
              </a:ext>
            </a:extLst>
          </p:cNvPr>
          <p:cNvSpPr/>
          <p:nvPr/>
        </p:nvSpPr>
        <p:spPr>
          <a:xfrm>
            <a:off x="-1" y="1"/>
            <a:ext cx="7559675" cy="1038104"/>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dirty="0">
                <a:latin typeface="BIZ UDPゴシック" panose="020B0400000000000000" pitchFamily="50" charset="-128"/>
                <a:ea typeface="BIZ UDPゴシック" panose="020B0400000000000000" pitchFamily="50" charset="-128"/>
              </a:rPr>
              <a:t>次ページのチラシを</a:t>
            </a:r>
            <a:r>
              <a:rPr kumimoji="1" lang="en-US" altLang="ja-JP" dirty="0">
                <a:latin typeface="BIZ UDPゴシック" panose="020B0400000000000000" pitchFamily="50" charset="-128"/>
                <a:ea typeface="BIZ UDPゴシック" panose="020B0400000000000000" pitchFamily="50" charset="-128"/>
              </a:rPr>
              <a:t>A4</a:t>
            </a:r>
            <a:r>
              <a:rPr kumimoji="1" lang="ja-JP" altLang="en-US" dirty="0">
                <a:latin typeface="BIZ UDPゴシック" panose="020B0400000000000000" pitchFamily="50" charset="-128"/>
                <a:ea typeface="BIZ UDPゴシック" panose="020B0400000000000000" pitchFamily="50" charset="-128"/>
              </a:rPr>
              <a:t>サイズでプリントアウトして</a:t>
            </a:r>
            <a:endParaRPr kumimoji="1" lang="en-US" altLang="ja-JP"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dirty="0">
                <a:latin typeface="BIZ UDPゴシック" panose="020B0400000000000000" pitchFamily="50" charset="-128"/>
                <a:ea typeface="BIZ UDPゴシック" panose="020B0400000000000000" pitchFamily="50" charset="-128"/>
              </a:rPr>
              <a:t>学生に配布してください。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11" name="矢印: 下 10">
            <a:extLst>
              <a:ext uri="{FF2B5EF4-FFF2-40B4-BE49-F238E27FC236}">
                <a16:creationId xmlns:a16="http://schemas.microsoft.com/office/drawing/2014/main" id="{8D90C84C-13A4-2962-64FA-CD69AB6248DB}"/>
              </a:ext>
            </a:extLst>
          </p:cNvPr>
          <p:cNvSpPr/>
          <p:nvPr/>
        </p:nvSpPr>
        <p:spPr>
          <a:xfrm>
            <a:off x="6398530" y="9681881"/>
            <a:ext cx="914400" cy="1009931"/>
          </a:xfrm>
          <a:prstGeom prst="down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C6B97E0-85F3-FB65-3BDC-60A820C8F1F8}"/>
              </a:ext>
            </a:extLst>
          </p:cNvPr>
          <p:cNvSpPr/>
          <p:nvPr/>
        </p:nvSpPr>
        <p:spPr>
          <a:xfrm>
            <a:off x="1161142" y="6813927"/>
            <a:ext cx="5237388" cy="1638047"/>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85CD42A-F619-EDE2-551F-85E51037C9CA}"/>
              </a:ext>
            </a:extLst>
          </p:cNvPr>
          <p:cNvSpPr txBox="1"/>
          <p:nvPr/>
        </p:nvSpPr>
        <p:spPr>
          <a:xfrm>
            <a:off x="457227" y="7498464"/>
            <a:ext cx="595035" cy="584775"/>
          </a:xfrm>
          <a:prstGeom prst="rect">
            <a:avLst/>
          </a:prstGeom>
          <a:noFill/>
        </p:spPr>
        <p:txBody>
          <a:bodyPr wrap="none" rtlCol="0">
            <a:spAutoFit/>
          </a:bodyPr>
          <a:lstStyle/>
          <a:p>
            <a:r>
              <a:rPr kumimoji="1" lang="ja-JP" altLang="en-US" sz="3200" b="1" dirty="0">
                <a:solidFill>
                  <a:srgbClr val="FF0000"/>
                </a:solidFill>
              </a:rPr>
              <a:t>④</a:t>
            </a:r>
          </a:p>
        </p:txBody>
      </p:sp>
      <p:sp>
        <p:nvSpPr>
          <p:cNvPr id="14" name="正方形/長方形 13">
            <a:extLst>
              <a:ext uri="{FF2B5EF4-FFF2-40B4-BE49-F238E27FC236}">
                <a16:creationId xmlns:a16="http://schemas.microsoft.com/office/drawing/2014/main" id="{580A0214-8175-D56D-9573-51FD2767D6C4}"/>
              </a:ext>
            </a:extLst>
          </p:cNvPr>
          <p:cNvSpPr/>
          <p:nvPr/>
        </p:nvSpPr>
        <p:spPr>
          <a:xfrm>
            <a:off x="5023757" y="3744795"/>
            <a:ext cx="1127388" cy="318294"/>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035963B-37AE-87B2-1CDF-6E898905F8CF}"/>
              </a:ext>
            </a:extLst>
          </p:cNvPr>
          <p:cNvSpPr txBox="1"/>
          <p:nvPr/>
        </p:nvSpPr>
        <p:spPr>
          <a:xfrm>
            <a:off x="6151145" y="3571205"/>
            <a:ext cx="595035" cy="584775"/>
          </a:xfrm>
          <a:prstGeom prst="rect">
            <a:avLst/>
          </a:prstGeom>
          <a:noFill/>
        </p:spPr>
        <p:txBody>
          <a:bodyPr wrap="square" rtlCol="0">
            <a:spAutoFit/>
          </a:bodyPr>
          <a:lstStyle/>
          <a:p>
            <a:r>
              <a:rPr kumimoji="1" lang="ja-JP" altLang="en-US" sz="3200" b="1" dirty="0">
                <a:solidFill>
                  <a:srgbClr val="FF0000"/>
                </a:solidFill>
              </a:rPr>
              <a:t>②</a:t>
            </a:r>
          </a:p>
        </p:txBody>
      </p:sp>
      <p:sp>
        <p:nvSpPr>
          <p:cNvPr id="16" name="正方形/長方形 15">
            <a:extLst>
              <a:ext uri="{FF2B5EF4-FFF2-40B4-BE49-F238E27FC236}">
                <a16:creationId xmlns:a16="http://schemas.microsoft.com/office/drawing/2014/main" id="{0717EA15-7D87-B867-D23E-B7F7F3EFA9E3}"/>
              </a:ext>
            </a:extLst>
          </p:cNvPr>
          <p:cNvSpPr/>
          <p:nvPr/>
        </p:nvSpPr>
        <p:spPr>
          <a:xfrm>
            <a:off x="1161142" y="8734387"/>
            <a:ext cx="5237388" cy="209929"/>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FC4D7D6-AD64-4997-B22C-E024414D4678}"/>
              </a:ext>
            </a:extLst>
          </p:cNvPr>
          <p:cNvSpPr txBox="1"/>
          <p:nvPr/>
        </p:nvSpPr>
        <p:spPr>
          <a:xfrm>
            <a:off x="457227" y="8606424"/>
            <a:ext cx="595035" cy="584775"/>
          </a:xfrm>
          <a:prstGeom prst="rect">
            <a:avLst/>
          </a:prstGeom>
          <a:noFill/>
        </p:spPr>
        <p:txBody>
          <a:bodyPr wrap="none" rtlCol="0">
            <a:spAutoFit/>
          </a:bodyPr>
          <a:lstStyle/>
          <a:p>
            <a:r>
              <a:rPr kumimoji="1" lang="ja-JP" altLang="en-US" sz="3200" b="1" dirty="0">
                <a:solidFill>
                  <a:srgbClr val="FF0000"/>
                </a:solidFill>
              </a:rPr>
              <a:t>⑤</a:t>
            </a:r>
          </a:p>
        </p:txBody>
      </p:sp>
    </p:spTree>
    <p:extLst>
      <p:ext uri="{BB962C8B-B14F-4D97-AF65-F5344CB8AC3E}">
        <p14:creationId xmlns:p14="http://schemas.microsoft.com/office/powerpoint/2010/main" val="28311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717BF-CD5B-AD19-324A-CD4D9A6F2F80}"/>
            </a:ext>
          </a:extLst>
        </p:cNvPr>
        <p:cNvGrpSpPr/>
        <p:nvPr/>
      </p:nvGrpSpPr>
      <p:grpSpPr>
        <a:xfrm>
          <a:off x="0" y="0"/>
          <a:ext cx="0" cy="0"/>
          <a:chOff x="0" y="0"/>
          <a:chExt cx="0" cy="0"/>
        </a:xfrm>
      </p:grpSpPr>
      <p:sp>
        <p:nvSpPr>
          <p:cNvPr id="46" name="テキスト ボックス 45">
            <a:extLst>
              <a:ext uri="{FF2B5EF4-FFF2-40B4-BE49-F238E27FC236}">
                <a16:creationId xmlns:a16="http://schemas.microsoft.com/office/drawing/2014/main" id="{2B15174D-A3A4-9A60-EEF9-812465DF82F1}"/>
              </a:ext>
            </a:extLst>
          </p:cNvPr>
          <p:cNvSpPr txBox="1"/>
          <p:nvPr/>
        </p:nvSpPr>
        <p:spPr>
          <a:xfrm>
            <a:off x="384629" y="374133"/>
            <a:ext cx="3788228" cy="338554"/>
          </a:xfrm>
          <a:prstGeom prst="rect">
            <a:avLst/>
          </a:prstGeom>
          <a:noFill/>
        </p:spPr>
        <p:txBody>
          <a:bodyPr wrap="square">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●●大学　キャリア支援サイト</a:t>
            </a:r>
          </a:p>
        </p:txBody>
      </p:sp>
      <p:pic>
        <p:nvPicPr>
          <p:cNvPr id="52" name="図 51" descr="武器, はさみ が含まれている画像&#10;&#10;AI によって生成されたコンテンツは間違っている可能性があります。">
            <a:extLst>
              <a:ext uri="{FF2B5EF4-FFF2-40B4-BE49-F238E27FC236}">
                <a16:creationId xmlns:a16="http://schemas.microsoft.com/office/drawing/2014/main" id="{117FE5D1-614F-82EA-D4E1-F7F4F48DA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596" y="353087"/>
            <a:ext cx="1544049" cy="379647"/>
          </a:xfrm>
          <a:prstGeom prst="rect">
            <a:avLst/>
          </a:prstGeom>
        </p:spPr>
      </p:pic>
      <p:sp>
        <p:nvSpPr>
          <p:cNvPr id="54" name="テキスト ボックス 53">
            <a:extLst>
              <a:ext uri="{FF2B5EF4-FFF2-40B4-BE49-F238E27FC236}">
                <a16:creationId xmlns:a16="http://schemas.microsoft.com/office/drawing/2014/main" id="{87DD8B1F-37ED-1F2D-49EF-C343B80D788F}"/>
              </a:ext>
            </a:extLst>
          </p:cNvPr>
          <p:cNvSpPr txBox="1"/>
          <p:nvPr/>
        </p:nvSpPr>
        <p:spPr>
          <a:xfrm>
            <a:off x="714844" y="3804138"/>
            <a:ext cx="6236381" cy="876266"/>
          </a:xfrm>
          <a:prstGeom prst="rect">
            <a:avLst/>
          </a:prstGeom>
          <a:noFill/>
        </p:spPr>
        <p:txBody>
          <a:bodyPr wrap="square" rtlCol="0">
            <a:spAutoFit/>
          </a:bodyPr>
          <a:lstStyle/>
          <a:p>
            <a:pPr algn="ctr">
              <a:lnSpc>
                <a:spcPct val="1500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秋冬のインターンシップ情報、●●就職ナビでチェック！</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学校に届いた情報を活用して就活準備を進めよう。</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就職情報サイトには載っていない中堅・優良企業とも出会えるチャンス！</a:t>
            </a:r>
          </a:p>
        </p:txBody>
      </p:sp>
      <p:sp>
        <p:nvSpPr>
          <p:cNvPr id="55" name="TextBox 42">
            <a:extLst>
              <a:ext uri="{FF2B5EF4-FFF2-40B4-BE49-F238E27FC236}">
                <a16:creationId xmlns:a16="http://schemas.microsoft.com/office/drawing/2014/main" id="{4206CC76-8BD3-BEB2-70D4-EA585E5F370A}"/>
              </a:ext>
            </a:extLst>
          </p:cNvPr>
          <p:cNvSpPr txBox="1"/>
          <p:nvPr/>
        </p:nvSpPr>
        <p:spPr>
          <a:xfrm>
            <a:off x="1367486" y="5220380"/>
            <a:ext cx="1726524" cy="461665"/>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9222D"/>
                </a:solidFill>
                <a:effectLst/>
                <a:uLnTx/>
                <a:uFillTx/>
                <a:latin typeface="BIZ UDPゴシック" panose="020B0400000000000000" pitchFamily="50" charset="-128"/>
                <a:ea typeface="BIZ UDPゴシック" panose="020B0400000000000000" pitchFamily="50" charset="-128"/>
              </a:rPr>
              <a:t>安心でできて信頼性が高い情報を掲載</a:t>
            </a:r>
            <a:endParaRPr kumimoji="0" lang="en-US" altLang="ko-KR" sz="1200" b="1" i="0" u="none" strike="noStrike" kern="0" cap="none" spc="0" normalizeH="0" baseline="0" noProof="0" dirty="0">
              <a:ln>
                <a:noFill/>
              </a:ln>
              <a:solidFill>
                <a:srgbClr val="19222D"/>
              </a:solidFill>
              <a:effectLst/>
              <a:uLnTx/>
              <a:uFillTx/>
              <a:latin typeface="BIZ UDPゴシック" panose="020B0400000000000000" pitchFamily="50" charset="-128"/>
              <a:ea typeface="BIZ UDPゴシック" panose="020B0400000000000000" pitchFamily="50" charset="-128"/>
            </a:endParaRPr>
          </a:p>
        </p:txBody>
      </p:sp>
      <p:sp>
        <p:nvSpPr>
          <p:cNvPr id="56" name="TextBox 45">
            <a:extLst>
              <a:ext uri="{FF2B5EF4-FFF2-40B4-BE49-F238E27FC236}">
                <a16:creationId xmlns:a16="http://schemas.microsoft.com/office/drawing/2014/main" id="{E9353D42-97B3-2D6F-9691-E25369EB0CEF}"/>
              </a:ext>
            </a:extLst>
          </p:cNvPr>
          <p:cNvSpPr txBox="1"/>
          <p:nvPr/>
        </p:nvSpPr>
        <p:spPr>
          <a:xfrm>
            <a:off x="3241330" y="5199992"/>
            <a:ext cx="3796004" cy="514756"/>
          </a:xfrm>
          <a:prstGeom prst="rect">
            <a:avLst/>
          </a:prstGeom>
          <a:noFill/>
        </p:spPr>
        <p:txBody>
          <a:bodyPr wrap="square" rtlCol="0">
            <a:spAutoFit/>
          </a:bodyPr>
          <a:lstStyle/>
          <a:p>
            <a:pPr marL="0" marR="0" lvl="0" indent="0" defTabSz="914400" eaLnBrk="1" fontAlgn="auto" latinLnBrk="1" hangingPunct="1">
              <a:lnSpc>
                <a:spcPct val="15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●●就職ナビのインターンシップ情報は学校が確認しているから、ブラック企業だったら？なんて心配は不要です。</a:t>
            </a:r>
            <a:endParaRPr kumimoji="0" lang="ko-KR" altLang="en-US" sz="1000" b="0" i="0" u="none" strike="noStrike" kern="0" cap="none" spc="0" normalizeH="0" baseline="0" noProof="0" dirty="0">
              <a:ln>
                <a:noFill/>
              </a:ln>
              <a:effectLst/>
              <a:uLnTx/>
              <a:uFillTx/>
              <a:latin typeface="BIZ UDPゴシック" panose="020B0400000000000000" pitchFamily="50" charset="-128"/>
            </a:endParaRPr>
          </a:p>
        </p:txBody>
      </p:sp>
      <p:sp>
        <p:nvSpPr>
          <p:cNvPr id="57" name="TextBox 42">
            <a:extLst>
              <a:ext uri="{FF2B5EF4-FFF2-40B4-BE49-F238E27FC236}">
                <a16:creationId xmlns:a16="http://schemas.microsoft.com/office/drawing/2014/main" id="{3B19EA73-3E00-8F8C-CA10-719902F44E2B}"/>
              </a:ext>
            </a:extLst>
          </p:cNvPr>
          <p:cNvSpPr txBox="1"/>
          <p:nvPr/>
        </p:nvSpPr>
        <p:spPr>
          <a:xfrm>
            <a:off x="1367486" y="6058533"/>
            <a:ext cx="1726524" cy="461665"/>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9222D"/>
                </a:solidFill>
                <a:effectLst/>
                <a:uLnTx/>
                <a:uFillTx/>
                <a:latin typeface="BIZ UDPゴシック" panose="020B0400000000000000" pitchFamily="50" charset="-128"/>
                <a:ea typeface="BIZ UDPゴシック" panose="020B0400000000000000" pitchFamily="50" charset="-128"/>
              </a:rPr>
              <a:t>自校向けに送られた情報だから、確度が高い</a:t>
            </a:r>
            <a:endParaRPr kumimoji="0" lang="en-US" altLang="ko-KR" sz="1200" b="1" i="0" u="none" strike="noStrike" kern="0" cap="none" spc="0" normalizeH="0" baseline="0" noProof="0" dirty="0">
              <a:ln>
                <a:noFill/>
              </a:ln>
              <a:solidFill>
                <a:srgbClr val="19222D"/>
              </a:solidFill>
              <a:effectLst/>
              <a:uLnTx/>
              <a:uFillTx/>
              <a:latin typeface="BIZ UDPゴシック" panose="020B0400000000000000" pitchFamily="50" charset="-128"/>
              <a:ea typeface="BIZ UDPゴシック" panose="020B0400000000000000" pitchFamily="50" charset="-128"/>
            </a:endParaRPr>
          </a:p>
        </p:txBody>
      </p:sp>
      <p:sp>
        <p:nvSpPr>
          <p:cNvPr id="58" name="TextBox 45">
            <a:extLst>
              <a:ext uri="{FF2B5EF4-FFF2-40B4-BE49-F238E27FC236}">
                <a16:creationId xmlns:a16="http://schemas.microsoft.com/office/drawing/2014/main" id="{B3648C69-73FA-A16D-4DE3-F34158D17845}"/>
              </a:ext>
            </a:extLst>
          </p:cNvPr>
          <p:cNvSpPr txBox="1"/>
          <p:nvPr/>
        </p:nvSpPr>
        <p:spPr>
          <a:xfrm>
            <a:off x="3241330" y="6038145"/>
            <a:ext cx="3796004" cy="514756"/>
          </a:xfrm>
          <a:prstGeom prst="rect">
            <a:avLst/>
          </a:prstGeom>
          <a:noFill/>
        </p:spPr>
        <p:txBody>
          <a:bodyPr wrap="square" rtlCol="0">
            <a:spAutoFit/>
          </a:bodyPr>
          <a:lstStyle/>
          <a:p>
            <a:pPr marL="0" marR="0" lvl="0" indent="0" defTabSz="914400" eaLnBrk="1" fontAlgn="auto" latinLnBrk="1" hangingPunct="1">
              <a:lnSpc>
                <a:spcPct val="15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●●大学の皆さんの参加を想定して送付されたインターンシップ情報だから、特別枠があったり、応募が有利になることも！</a:t>
            </a:r>
            <a:endParaRPr kumimoji="0" lang="ko-KR" altLang="en-US" sz="1000" b="0" i="0" u="none" strike="noStrike" kern="0" cap="none" spc="0" normalizeH="0" baseline="0" noProof="0" dirty="0">
              <a:ln>
                <a:noFill/>
              </a:ln>
              <a:effectLst/>
              <a:uLnTx/>
              <a:uFillTx/>
              <a:latin typeface="BIZ UDPゴシック" panose="020B0400000000000000" pitchFamily="50" charset="-128"/>
            </a:endParaRPr>
          </a:p>
        </p:txBody>
      </p:sp>
      <p:sp>
        <p:nvSpPr>
          <p:cNvPr id="59" name="TextBox 42">
            <a:extLst>
              <a:ext uri="{FF2B5EF4-FFF2-40B4-BE49-F238E27FC236}">
                <a16:creationId xmlns:a16="http://schemas.microsoft.com/office/drawing/2014/main" id="{2B309EE7-A4A1-EF04-E066-EA90C39AF10A}"/>
              </a:ext>
            </a:extLst>
          </p:cNvPr>
          <p:cNvSpPr txBox="1"/>
          <p:nvPr/>
        </p:nvSpPr>
        <p:spPr>
          <a:xfrm>
            <a:off x="1367486" y="6927690"/>
            <a:ext cx="1726524" cy="461665"/>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9222D"/>
                </a:solidFill>
                <a:effectLst/>
                <a:uLnTx/>
                <a:uFillTx/>
                <a:latin typeface="BIZ UDPゴシック" panose="020B0400000000000000" pitchFamily="50" charset="-128"/>
                <a:ea typeface="BIZ UDPゴシック" panose="020B0400000000000000" pitchFamily="50" charset="-128"/>
              </a:rPr>
              <a:t>夏開催と比べてもメリットが多いことも！</a:t>
            </a:r>
            <a:endParaRPr kumimoji="0" lang="en-US" altLang="ko-KR" sz="1200" b="1" i="0" u="none" strike="noStrike" kern="0" cap="none" spc="0" normalizeH="0" baseline="0" noProof="0" dirty="0">
              <a:ln>
                <a:noFill/>
              </a:ln>
              <a:solidFill>
                <a:srgbClr val="19222D"/>
              </a:solidFill>
              <a:effectLst/>
              <a:uLnTx/>
              <a:uFillTx/>
              <a:latin typeface="BIZ UDPゴシック" panose="020B0400000000000000" pitchFamily="50" charset="-128"/>
              <a:ea typeface="BIZ UDPゴシック" panose="020B0400000000000000" pitchFamily="50" charset="-128"/>
            </a:endParaRPr>
          </a:p>
        </p:txBody>
      </p:sp>
      <p:sp>
        <p:nvSpPr>
          <p:cNvPr id="60" name="TextBox 45">
            <a:extLst>
              <a:ext uri="{FF2B5EF4-FFF2-40B4-BE49-F238E27FC236}">
                <a16:creationId xmlns:a16="http://schemas.microsoft.com/office/drawing/2014/main" id="{68866C50-3F3A-1BC3-FCBB-286F27DDF114}"/>
              </a:ext>
            </a:extLst>
          </p:cNvPr>
          <p:cNvSpPr txBox="1"/>
          <p:nvPr/>
        </p:nvSpPr>
        <p:spPr>
          <a:xfrm>
            <a:off x="3241330" y="6907302"/>
            <a:ext cx="3796004" cy="514756"/>
          </a:xfrm>
          <a:prstGeom prst="rect">
            <a:avLst/>
          </a:prstGeom>
          <a:noFill/>
        </p:spPr>
        <p:txBody>
          <a:bodyPr wrap="square" rtlCol="0">
            <a:spAutoFit/>
          </a:bodyPr>
          <a:lstStyle/>
          <a:p>
            <a:pPr marL="0" marR="0" lvl="0" indent="0" defTabSz="914400" eaLnBrk="1" fontAlgn="auto" latinLnBrk="1" hangingPunct="1">
              <a:lnSpc>
                <a:spcPct val="15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rPr>
              <a:t>夏と比べ少人数で実践的なプログラムが多く有意義なものが多いのが特徴！長期のインターンシップは選考に直結することも。</a:t>
            </a:r>
          </a:p>
        </p:txBody>
      </p:sp>
      <p:sp>
        <p:nvSpPr>
          <p:cNvPr id="61" name="テキスト ボックス 60">
            <a:extLst>
              <a:ext uri="{FF2B5EF4-FFF2-40B4-BE49-F238E27FC236}">
                <a16:creationId xmlns:a16="http://schemas.microsoft.com/office/drawing/2014/main" id="{6E954AFD-870C-7DF9-DF0B-2EC1B8472E30}"/>
              </a:ext>
            </a:extLst>
          </p:cNvPr>
          <p:cNvSpPr txBox="1"/>
          <p:nvPr/>
        </p:nvSpPr>
        <p:spPr>
          <a:xfrm>
            <a:off x="1814018" y="8079832"/>
            <a:ext cx="4006225" cy="276999"/>
          </a:xfrm>
          <a:prstGeom prst="rect">
            <a:avLst/>
          </a:prstGeom>
          <a:noFill/>
        </p:spPr>
        <p:txBody>
          <a:bodyPr wrap="non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●●就職ナビはキャリタス</a:t>
            </a:r>
            <a:r>
              <a:rPr kumimoji="1" lang="en-US" altLang="ja-JP" sz="1200" b="1" dirty="0">
                <a:latin typeface="BIZ UDPゴシック" panose="020B0400000000000000" pitchFamily="50" charset="-128"/>
                <a:ea typeface="BIZ UDPゴシック" panose="020B0400000000000000" pitchFamily="50" charset="-128"/>
              </a:rPr>
              <a:t>UC</a:t>
            </a:r>
            <a:r>
              <a:rPr kumimoji="1" lang="ja-JP" altLang="en-US" sz="1200" b="1" dirty="0">
                <a:latin typeface="BIZ UDPゴシック" panose="020B0400000000000000" pitchFamily="50" charset="-128"/>
                <a:ea typeface="BIZ UDPゴシック" panose="020B0400000000000000" pitchFamily="50" charset="-128"/>
              </a:rPr>
              <a:t>アプリからの利用が便利！</a:t>
            </a:r>
          </a:p>
        </p:txBody>
      </p:sp>
    </p:spTree>
    <p:extLst>
      <p:ext uri="{BB962C8B-B14F-4D97-AF65-F5344CB8AC3E}">
        <p14:creationId xmlns:p14="http://schemas.microsoft.com/office/powerpoint/2010/main" val="15083956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1093</TotalTime>
  <Words>294</Words>
  <Application>Microsoft Office PowerPoint</Application>
  <PresentationFormat>ユーザー設定</PresentationFormat>
  <Paragraphs>26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Yu Gothic UI Semibold</vt:lpstr>
      <vt:lpstr>游ゴシック</vt:lpstr>
      <vt:lpstr>Arial</vt:lpstr>
      <vt:lpstr>Calibri</vt:lpstr>
      <vt:lpstr>Calibri Light</vt:lpstr>
      <vt:lpstr>Montserrat Medium</vt:lpstr>
      <vt:lpstr>Office テーマ</vt:lpstr>
      <vt:lpstr>PowerPoint プレゼンテーション</vt:lpstr>
      <vt:lpstr>PowerPoint プレゼンテーション</vt:lpstr>
    </vt:vector>
  </TitlesOfParts>
  <Company>株式会社キャリタス</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A4チラシ-秋冬インターンシップ情報活用</dc:title>
  <dc:creator>キャリタスUC</dc:creator>
  <cp:revision>89</cp:revision>
  <cp:lastPrinted>2025-08-14T07:06:13Z</cp:lastPrinted>
  <dcterms:created xsi:type="dcterms:W3CDTF">2025-03-20T23:34:27Z</dcterms:created>
  <dcterms:modified xsi:type="dcterms:W3CDTF">2025-09-02T23:32:14Z</dcterms:modified>
</cp:coreProperties>
</file>