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68" r:id="rId2"/>
    <p:sldId id="271" r:id="rId3"/>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8FA1"/>
    <a:srgbClr val="78D4E2"/>
    <a:srgbClr val="CCFFFF"/>
    <a:srgbClr val="BAF4F4"/>
    <a:srgbClr val="B6DEDE"/>
    <a:srgbClr val="15273F"/>
    <a:srgbClr val="FFFFFF"/>
    <a:srgbClr val="FFD9CC"/>
    <a:srgbClr val="CCE6FF"/>
    <a:srgbClr val="FFF4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3" d="100"/>
          <a:sy n="53" d="100"/>
        </p:scale>
        <p:origin x="2606" y="67"/>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04CFF4E-D85D-4C89-B386-AAC2F87BA94A}" type="datetimeFigureOut">
              <a:rPr kumimoji="1" lang="ja-JP" altLang="en-US" smtClean="0"/>
              <a:t>2025/8/5</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C597F1B7-32B7-4FD5-8C50-BF6F61E5A73B}" type="slidenum">
              <a:rPr kumimoji="1" lang="ja-JP" altLang="en-US" smtClean="0"/>
              <a:t>‹#›</a:t>
            </a:fld>
            <a:endParaRPr kumimoji="1" lang="ja-JP" altLang="en-US"/>
          </a:p>
        </p:txBody>
      </p:sp>
    </p:spTree>
    <p:extLst>
      <p:ext uri="{BB962C8B-B14F-4D97-AF65-F5344CB8AC3E}">
        <p14:creationId xmlns:p14="http://schemas.microsoft.com/office/powerpoint/2010/main" val="3239480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B4B0556D-8F13-4C86-9F6F-2FC47457CB20}" type="datetimeFigureOut">
              <a:rPr kumimoji="1" lang="ja-JP" altLang="en-US" smtClean="0"/>
              <a:t>2025/8/5</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5A5554D-FEA8-41F3-A2D6-DA4651540A2C}" type="slidenum">
              <a:rPr kumimoji="1" lang="ja-JP" altLang="en-US" smtClean="0"/>
              <a:t>‹#›</a:t>
            </a:fld>
            <a:endParaRPr kumimoji="1" lang="ja-JP" altLang="en-US"/>
          </a:p>
        </p:txBody>
      </p:sp>
    </p:spTree>
    <p:extLst>
      <p:ext uri="{BB962C8B-B14F-4D97-AF65-F5344CB8AC3E}">
        <p14:creationId xmlns:p14="http://schemas.microsoft.com/office/powerpoint/2010/main" val="25855642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530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2891327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2730952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B67C77D2-89F1-3FCD-A412-71D28A107694}"/>
              </a:ext>
            </a:extLst>
          </p:cNvPr>
          <p:cNvGrpSpPr/>
          <p:nvPr userDrawn="1"/>
        </p:nvGrpSpPr>
        <p:grpSpPr>
          <a:xfrm>
            <a:off x="0" y="836745"/>
            <a:ext cx="7559675" cy="9879969"/>
            <a:chOff x="0" y="836745"/>
            <a:chExt cx="7559675" cy="9879969"/>
          </a:xfrm>
        </p:grpSpPr>
        <p:pic>
          <p:nvPicPr>
            <p:cNvPr id="9" name="図 8">
              <a:extLst>
                <a:ext uri="{FF2B5EF4-FFF2-40B4-BE49-F238E27FC236}">
                  <a16:creationId xmlns:a16="http://schemas.microsoft.com/office/drawing/2014/main" id="{A33B5B38-37B4-D3E0-AB37-9476EBC646F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836745"/>
              <a:ext cx="7559674" cy="4252317"/>
            </a:xfrm>
            <a:prstGeom prst="rect">
              <a:avLst/>
            </a:prstGeom>
          </p:spPr>
        </p:pic>
        <p:sp>
          <p:nvSpPr>
            <p:cNvPr id="10" name="四角形: 角を丸くする 9">
              <a:extLst>
                <a:ext uri="{FF2B5EF4-FFF2-40B4-BE49-F238E27FC236}">
                  <a16:creationId xmlns:a16="http://schemas.microsoft.com/office/drawing/2014/main" id="{D262C396-ECAE-B4E9-E53A-D6531B65F25E}"/>
                </a:ext>
              </a:extLst>
            </p:cNvPr>
            <p:cNvSpPr/>
            <p:nvPr/>
          </p:nvSpPr>
          <p:spPr>
            <a:xfrm>
              <a:off x="366193" y="1164957"/>
              <a:ext cx="6827289" cy="1889764"/>
            </a:xfrm>
            <a:prstGeom prst="roundRect">
              <a:avLst>
                <a:gd name="adj" fmla="val 6940"/>
              </a:avLst>
            </a:prstGeom>
            <a:solidFill>
              <a:schemeClr val="bg1"/>
            </a:solidFill>
            <a:ln w="127000">
              <a:solidFill>
                <a:srgbClr val="238FA1"/>
              </a:solidFill>
            </a:ln>
            <a:effectLst>
              <a:glow rad="63500">
                <a:schemeClr val="accent5">
                  <a:lumMod val="60000"/>
                  <a:lumOff val="40000"/>
                  <a:alpha val="40000"/>
                </a:schemeClr>
              </a:glow>
              <a:innerShdw blurRad="63500" dist="88900" dir="16200000">
                <a:srgbClr val="238FA1">
                  <a:alpha val="50000"/>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図 10">
              <a:extLst>
                <a:ext uri="{FF2B5EF4-FFF2-40B4-BE49-F238E27FC236}">
                  <a16:creationId xmlns:a16="http://schemas.microsoft.com/office/drawing/2014/main" id="{B085EB54-E6A5-972D-72EB-0EE859737095}"/>
                </a:ext>
              </a:extLst>
            </p:cNvPr>
            <p:cNvPicPr>
              <a:picLocks noChangeAspect="1"/>
            </p:cNvPicPr>
            <p:nvPr/>
          </p:nvPicPr>
          <p:blipFill>
            <a:blip r:embed="rId2" cstate="print">
              <a:extLst>
                <a:ext uri="{28A0092B-C50C-407E-A947-70E740481C1C}">
                  <a14:useLocalDpi xmlns:a14="http://schemas.microsoft.com/office/drawing/2010/main" val="0"/>
                </a:ext>
              </a:extLst>
            </a:blip>
            <a:srcRect t="25597" b="25597"/>
            <a:stretch/>
          </p:blipFill>
          <p:spPr>
            <a:xfrm>
              <a:off x="0" y="8641292"/>
              <a:ext cx="7559675" cy="2075422"/>
            </a:xfrm>
            <a:prstGeom prst="rect">
              <a:avLst/>
            </a:prstGeom>
          </p:spPr>
        </p:pic>
        <p:sp>
          <p:nvSpPr>
            <p:cNvPr id="12" name="TextBox 9">
              <a:extLst>
                <a:ext uri="{FF2B5EF4-FFF2-40B4-BE49-F238E27FC236}">
                  <a16:creationId xmlns:a16="http://schemas.microsoft.com/office/drawing/2014/main" id="{44CFE149-4F70-B7C9-D5A9-891DA376FD2F}"/>
                </a:ext>
              </a:extLst>
            </p:cNvPr>
            <p:cNvSpPr txBox="1"/>
            <p:nvPr/>
          </p:nvSpPr>
          <p:spPr>
            <a:xfrm>
              <a:off x="2842190" y="6719601"/>
              <a:ext cx="1875294" cy="1144993"/>
            </a:xfrm>
            <a:prstGeom prst="rect">
              <a:avLst/>
            </a:prstGeom>
            <a:noFill/>
          </p:spPr>
          <p:txBody>
            <a:bodyPr wrap="square" anchor="t">
              <a:spAutoFit/>
            </a:bodyPr>
            <a:lstStyle/>
            <a:p>
              <a:pPr>
                <a:lnSpc>
                  <a:spcPts val="1400"/>
                </a:lnSpc>
              </a:pPr>
              <a:r>
                <a:rPr lang="ja-JP" altLang="en-US" sz="1100" dirty="0">
                  <a:solidFill>
                    <a:schemeClr val="bg1"/>
                  </a:solidFill>
                  <a:latin typeface="BIZ UDPゴシック" panose="020B0400000000000000" pitchFamily="50" charset="-128"/>
                  <a:ea typeface="BIZ UDPゴシック" panose="020B0400000000000000" pitchFamily="50" charset="-128"/>
                </a:rPr>
                <a:t>先輩たちの選考体験や面接で聞かれたこと、重視された点など、選考過程における具体的なアドバイスが聞ける（知れる）ので、選考対策に役立ちます。</a:t>
              </a:r>
              <a:endParaRPr lang="en-US" altLang="ko-KR" sz="1100" dirty="0">
                <a:solidFill>
                  <a:schemeClr val="bg1"/>
                </a:solidFill>
                <a:latin typeface="BIZ UDPゴシック" panose="020B0400000000000000" pitchFamily="50" charset="-128"/>
                <a:ea typeface="BIZ UDPゴシック" panose="020B0400000000000000" pitchFamily="50" charset="-128"/>
              </a:endParaRPr>
            </a:p>
          </p:txBody>
        </p:sp>
        <p:sp>
          <p:nvSpPr>
            <p:cNvPr id="13" name="TextBox 10">
              <a:extLst>
                <a:ext uri="{FF2B5EF4-FFF2-40B4-BE49-F238E27FC236}">
                  <a16:creationId xmlns:a16="http://schemas.microsoft.com/office/drawing/2014/main" id="{E2693AD8-3AEF-1C78-1ABF-7C7F76D74AE7}"/>
                </a:ext>
              </a:extLst>
            </p:cNvPr>
            <p:cNvSpPr txBox="1"/>
            <p:nvPr/>
          </p:nvSpPr>
          <p:spPr>
            <a:xfrm>
              <a:off x="2879837" y="5943282"/>
              <a:ext cx="1800000" cy="584775"/>
            </a:xfrm>
            <a:prstGeom prst="rect">
              <a:avLst/>
            </a:prstGeom>
            <a:noFill/>
          </p:spPr>
          <p:txBody>
            <a:bodyPr wrap="square" anchor="t">
              <a:spAutoFit/>
            </a:bodyPr>
            <a:lstStyle/>
            <a:p>
              <a:pPr algn="ctr"/>
              <a:r>
                <a:rPr lang="ja-JP" altLang="en-US" sz="1600" b="1" dirty="0">
                  <a:solidFill>
                    <a:schemeClr val="bg1"/>
                  </a:solidFill>
                  <a:latin typeface="BIZ UDPゴシック" panose="020B0400000000000000" pitchFamily="50" charset="-128"/>
                  <a:ea typeface="BIZ UDPゴシック" panose="020B0400000000000000" pitchFamily="50" charset="-128"/>
                </a:rPr>
                <a:t>選考対策にも役立てることも！</a:t>
              </a:r>
              <a:endParaRPr lang="ko-KR" altLang="en-US" sz="1600" b="1" dirty="0">
                <a:solidFill>
                  <a:schemeClr val="bg1"/>
                </a:solidFill>
                <a:latin typeface="BIZ UDPゴシック" panose="020B0400000000000000" pitchFamily="50" charset="-128"/>
              </a:endParaRPr>
            </a:p>
          </p:txBody>
        </p:sp>
        <p:sp>
          <p:nvSpPr>
            <p:cNvPr id="14" name="사각형: 둥근 모서리 2">
              <a:extLst>
                <a:ext uri="{FF2B5EF4-FFF2-40B4-BE49-F238E27FC236}">
                  <a16:creationId xmlns:a16="http://schemas.microsoft.com/office/drawing/2014/main" id="{459681CF-CE9B-9CFE-1677-6BD7B409810F}"/>
                </a:ext>
              </a:extLst>
            </p:cNvPr>
            <p:cNvSpPr/>
            <p:nvPr/>
          </p:nvSpPr>
          <p:spPr>
            <a:xfrm>
              <a:off x="2709020" y="5663054"/>
              <a:ext cx="2141635" cy="2093061"/>
            </a:xfrm>
            <a:prstGeom prst="roundRect">
              <a:avLst>
                <a:gd name="adj" fmla="val 3611"/>
              </a:avLst>
            </a:prstGeom>
            <a:solidFill>
              <a:srgbClr val="CCE6FF"/>
            </a:solidFill>
            <a:ln w="19050">
              <a:solidFill>
                <a:srgbClr val="238FA1"/>
              </a:solidFill>
              <a:prstDash val="sysDash"/>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5" name="TextBox 9">
              <a:extLst>
                <a:ext uri="{FF2B5EF4-FFF2-40B4-BE49-F238E27FC236}">
                  <a16:creationId xmlns:a16="http://schemas.microsoft.com/office/drawing/2014/main" id="{71383755-5B72-4878-45DB-3CF2706CD8F3}"/>
                </a:ext>
              </a:extLst>
            </p:cNvPr>
            <p:cNvSpPr txBox="1"/>
            <p:nvPr/>
          </p:nvSpPr>
          <p:spPr>
            <a:xfrm>
              <a:off x="499363" y="6719601"/>
              <a:ext cx="1875294" cy="1144993"/>
            </a:xfrm>
            <a:prstGeom prst="rect">
              <a:avLst/>
            </a:prstGeom>
            <a:noFill/>
          </p:spPr>
          <p:txBody>
            <a:bodyPr wrap="square" anchor="t">
              <a:spAutoFit/>
            </a:bodyPr>
            <a:lstStyle/>
            <a:p>
              <a:pPr>
                <a:lnSpc>
                  <a:spcPts val="1400"/>
                </a:lnSpc>
              </a:pPr>
              <a:r>
                <a:rPr lang="ja-JP" altLang="en-US" sz="1100" dirty="0">
                  <a:solidFill>
                    <a:schemeClr val="bg1"/>
                  </a:solidFill>
                  <a:latin typeface="BIZ UDPゴシック" panose="020B0400000000000000" pitchFamily="50" charset="-128"/>
                  <a:ea typeface="BIZ UDPゴシック" panose="020B0400000000000000" pitchFamily="50" charset="-128"/>
                </a:rPr>
                <a:t>先輩たちの選考体験や面接で聞かれたこと、重視された点など、選考過程における具体的なアドバイスが聞ける（知れる）ので、選考対策に役立ちます。</a:t>
              </a:r>
              <a:endParaRPr lang="en-US" altLang="ko-KR" sz="1100" dirty="0">
                <a:solidFill>
                  <a:schemeClr val="bg1"/>
                </a:solidFill>
                <a:latin typeface="BIZ UDPゴシック" panose="020B0400000000000000" pitchFamily="50" charset="-128"/>
                <a:ea typeface="BIZ UDPゴシック" panose="020B0400000000000000" pitchFamily="50" charset="-128"/>
              </a:endParaRPr>
            </a:p>
          </p:txBody>
        </p:sp>
        <p:sp>
          <p:nvSpPr>
            <p:cNvPr id="16" name="TextBox 10">
              <a:extLst>
                <a:ext uri="{FF2B5EF4-FFF2-40B4-BE49-F238E27FC236}">
                  <a16:creationId xmlns:a16="http://schemas.microsoft.com/office/drawing/2014/main" id="{8D6DE69A-F161-C878-00B3-C396B9077ACE}"/>
                </a:ext>
              </a:extLst>
            </p:cNvPr>
            <p:cNvSpPr txBox="1"/>
            <p:nvPr/>
          </p:nvSpPr>
          <p:spPr>
            <a:xfrm>
              <a:off x="537010" y="5943282"/>
              <a:ext cx="1800000" cy="584775"/>
            </a:xfrm>
            <a:prstGeom prst="rect">
              <a:avLst/>
            </a:prstGeom>
            <a:noFill/>
          </p:spPr>
          <p:txBody>
            <a:bodyPr wrap="square" anchor="t">
              <a:spAutoFit/>
            </a:bodyPr>
            <a:lstStyle/>
            <a:p>
              <a:pPr algn="ctr"/>
              <a:r>
                <a:rPr lang="ja-JP" altLang="en-US" sz="1600" b="1" dirty="0">
                  <a:solidFill>
                    <a:schemeClr val="bg1"/>
                  </a:solidFill>
                  <a:latin typeface="BIZ UDPゴシック" panose="020B0400000000000000" pitchFamily="50" charset="-128"/>
                  <a:ea typeface="BIZ UDPゴシック" panose="020B0400000000000000" pitchFamily="50" charset="-128"/>
                </a:rPr>
                <a:t>選考対策にも役立てることも！</a:t>
              </a:r>
              <a:endParaRPr lang="ko-KR" altLang="en-US" sz="1600" b="1" dirty="0">
                <a:solidFill>
                  <a:schemeClr val="bg1"/>
                </a:solidFill>
                <a:latin typeface="BIZ UDPゴシック" panose="020B0400000000000000" pitchFamily="50" charset="-128"/>
              </a:endParaRPr>
            </a:p>
          </p:txBody>
        </p:sp>
        <p:sp>
          <p:nvSpPr>
            <p:cNvPr id="17" name="사각형: 둥근 모서리 2">
              <a:extLst>
                <a:ext uri="{FF2B5EF4-FFF2-40B4-BE49-F238E27FC236}">
                  <a16:creationId xmlns:a16="http://schemas.microsoft.com/office/drawing/2014/main" id="{C61A1A53-4BA8-5CBA-0F14-31AAC73A0D43}"/>
                </a:ext>
              </a:extLst>
            </p:cNvPr>
            <p:cNvSpPr/>
            <p:nvPr/>
          </p:nvSpPr>
          <p:spPr>
            <a:xfrm>
              <a:off x="366193" y="5663054"/>
              <a:ext cx="2141635" cy="2093061"/>
            </a:xfrm>
            <a:prstGeom prst="roundRect">
              <a:avLst>
                <a:gd name="adj" fmla="val 3611"/>
              </a:avLst>
            </a:prstGeom>
            <a:solidFill>
              <a:srgbClr val="FFF4CC"/>
            </a:solidFill>
            <a:ln w="19050">
              <a:solidFill>
                <a:srgbClr val="238FA1"/>
              </a:solidFill>
              <a:prstDash val="sysDash"/>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8" name="TextBox 9">
              <a:extLst>
                <a:ext uri="{FF2B5EF4-FFF2-40B4-BE49-F238E27FC236}">
                  <a16:creationId xmlns:a16="http://schemas.microsoft.com/office/drawing/2014/main" id="{608C3A55-97D1-1512-EC22-9587A62174A0}"/>
                </a:ext>
              </a:extLst>
            </p:cNvPr>
            <p:cNvSpPr txBox="1"/>
            <p:nvPr/>
          </p:nvSpPr>
          <p:spPr>
            <a:xfrm>
              <a:off x="5185017" y="6719601"/>
              <a:ext cx="1875294" cy="1144993"/>
            </a:xfrm>
            <a:prstGeom prst="rect">
              <a:avLst/>
            </a:prstGeom>
            <a:noFill/>
          </p:spPr>
          <p:txBody>
            <a:bodyPr wrap="square" anchor="t">
              <a:spAutoFit/>
            </a:bodyPr>
            <a:lstStyle/>
            <a:p>
              <a:pPr>
                <a:lnSpc>
                  <a:spcPts val="1400"/>
                </a:lnSpc>
              </a:pPr>
              <a:r>
                <a:rPr lang="ja-JP" altLang="en-US" sz="1100" dirty="0">
                  <a:solidFill>
                    <a:schemeClr val="bg1"/>
                  </a:solidFill>
                  <a:latin typeface="BIZ UDPゴシック" panose="020B0400000000000000" pitchFamily="50" charset="-128"/>
                  <a:ea typeface="BIZ UDPゴシック" panose="020B0400000000000000" pitchFamily="50" charset="-128"/>
                </a:rPr>
                <a:t>先輩たちの選考体験や面接で聞かれたこと、重視された点など、選考過程における具体的なアドバイスが聞ける（知れる）ので、選考対策に役立ちます。</a:t>
              </a:r>
              <a:endParaRPr lang="en-US" altLang="ko-KR" sz="1100" dirty="0">
                <a:solidFill>
                  <a:schemeClr val="bg1"/>
                </a:solidFill>
                <a:latin typeface="BIZ UDPゴシック" panose="020B0400000000000000" pitchFamily="50" charset="-128"/>
                <a:ea typeface="BIZ UDPゴシック" panose="020B0400000000000000" pitchFamily="50" charset="-128"/>
              </a:endParaRPr>
            </a:p>
          </p:txBody>
        </p:sp>
        <p:sp>
          <p:nvSpPr>
            <p:cNvPr id="19" name="TextBox 10">
              <a:extLst>
                <a:ext uri="{FF2B5EF4-FFF2-40B4-BE49-F238E27FC236}">
                  <a16:creationId xmlns:a16="http://schemas.microsoft.com/office/drawing/2014/main" id="{C983D1FC-E2E7-317B-87E0-9FFE4DBE0C5B}"/>
                </a:ext>
              </a:extLst>
            </p:cNvPr>
            <p:cNvSpPr txBox="1"/>
            <p:nvPr/>
          </p:nvSpPr>
          <p:spPr>
            <a:xfrm>
              <a:off x="5222664" y="5943282"/>
              <a:ext cx="1800000" cy="584775"/>
            </a:xfrm>
            <a:prstGeom prst="rect">
              <a:avLst/>
            </a:prstGeom>
            <a:noFill/>
          </p:spPr>
          <p:txBody>
            <a:bodyPr wrap="square" anchor="t">
              <a:spAutoFit/>
            </a:bodyPr>
            <a:lstStyle/>
            <a:p>
              <a:pPr algn="ctr"/>
              <a:r>
                <a:rPr lang="ja-JP" altLang="en-US" sz="1600" b="1" dirty="0">
                  <a:solidFill>
                    <a:schemeClr val="bg1"/>
                  </a:solidFill>
                  <a:latin typeface="BIZ UDPゴシック" panose="020B0400000000000000" pitchFamily="50" charset="-128"/>
                  <a:ea typeface="BIZ UDPゴシック" panose="020B0400000000000000" pitchFamily="50" charset="-128"/>
                </a:rPr>
                <a:t>選考対策にも役立てることも！</a:t>
              </a:r>
              <a:endParaRPr lang="ko-KR" altLang="en-US" sz="1600" b="1" dirty="0">
                <a:solidFill>
                  <a:schemeClr val="bg1"/>
                </a:solidFill>
                <a:latin typeface="BIZ UDPゴシック" panose="020B0400000000000000" pitchFamily="50" charset="-128"/>
              </a:endParaRPr>
            </a:p>
          </p:txBody>
        </p:sp>
        <p:sp>
          <p:nvSpPr>
            <p:cNvPr id="20" name="사각형: 둥근 모서리 2">
              <a:extLst>
                <a:ext uri="{FF2B5EF4-FFF2-40B4-BE49-F238E27FC236}">
                  <a16:creationId xmlns:a16="http://schemas.microsoft.com/office/drawing/2014/main" id="{6E517724-D080-BE57-9C18-BA39DDF4B5FA}"/>
                </a:ext>
              </a:extLst>
            </p:cNvPr>
            <p:cNvSpPr/>
            <p:nvPr/>
          </p:nvSpPr>
          <p:spPr>
            <a:xfrm>
              <a:off x="5051847" y="5663054"/>
              <a:ext cx="2141635" cy="2093061"/>
            </a:xfrm>
            <a:prstGeom prst="roundRect">
              <a:avLst>
                <a:gd name="adj" fmla="val 3611"/>
              </a:avLst>
            </a:prstGeom>
            <a:solidFill>
              <a:srgbClr val="FFD9CC"/>
            </a:solidFill>
            <a:ln w="19050">
              <a:solidFill>
                <a:srgbClr val="238FA1"/>
              </a:solidFill>
              <a:prstDash val="sysDash"/>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1" name="사각형: 둥근 모서리 2">
              <a:extLst>
                <a:ext uri="{FF2B5EF4-FFF2-40B4-BE49-F238E27FC236}">
                  <a16:creationId xmlns:a16="http://schemas.microsoft.com/office/drawing/2014/main" id="{3C198482-7321-90E0-FCD9-01CD000C96AE}"/>
                </a:ext>
              </a:extLst>
            </p:cNvPr>
            <p:cNvSpPr/>
            <p:nvPr/>
          </p:nvSpPr>
          <p:spPr>
            <a:xfrm>
              <a:off x="366193" y="8054600"/>
              <a:ext cx="6827289" cy="2461780"/>
            </a:xfrm>
            <a:prstGeom prst="roundRect">
              <a:avLst>
                <a:gd name="adj" fmla="val 3611"/>
              </a:avLst>
            </a:prstGeom>
            <a:solidFill>
              <a:schemeClr val="bg1"/>
            </a:solidFill>
            <a:ln w="19050">
              <a:solidFill>
                <a:srgbClr val="238FA1"/>
              </a:solidFill>
              <a:prstDash val="sysDash"/>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nvGrpSpPr>
            <p:cNvPr id="22" name="グループ化 21">
              <a:extLst>
                <a:ext uri="{FF2B5EF4-FFF2-40B4-BE49-F238E27FC236}">
                  <a16:creationId xmlns:a16="http://schemas.microsoft.com/office/drawing/2014/main" id="{7D178029-2305-7EA4-2B31-C1A90DF0CAEC}"/>
                </a:ext>
              </a:extLst>
            </p:cNvPr>
            <p:cNvGrpSpPr/>
            <p:nvPr/>
          </p:nvGrpSpPr>
          <p:grpSpPr>
            <a:xfrm>
              <a:off x="1213023" y="8471758"/>
              <a:ext cx="5140337" cy="1922901"/>
              <a:chOff x="1213023" y="8246589"/>
              <a:chExt cx="5140337" cy="1922901"/>
            </a:xfrm>
          </p:grpSpPr>
          <p:grpSp>
            <p:nvGrpSpPr>
              <p:cNvPr id="26" name="グループ化 25">
                <a:extLst>
                  <a:ext uri="{FF2B5EF4-FFF2-40B4-BE49-F238E27FC236}">
                    <a16:creationId xmlns:a16="http://schemas.microsoft.com/office/drawing/2014/main" id="{51493D1E-6063-5530-0CF6-3CA3F201313C}"/>
                  </a:ext>
                </a:extLst>
              </p:cNvPr>
              <p:cNvGrpSpPr/>
              <p:nvPr/>
            </p:nvGrpSpPr>
            <p:grpSpPr>
              <a:xfrm>
                <a:off x="1213023" y="8246589"/>
                <a:ext cx="5140337" cy="1543020"/>
                <a:chOff x="1213023" y="8905462"/>
                <a:chExt cx="5140337" cy="1543020"/>
              </a:xfrm>
            </p:grpSpPr>
            <p:sp>
              <p:nvSpPr>
                <p:cNvPr id="28" name="角丸四角形 61">
                  <a:extLst>
                    <a:ext uri="{FF2B5EF4-FFF2-40B4-BE49-F238E27FC236}">
                      <a16:creationId xmlns:a16="http://schemas.microsoft.com/office/drawing/2014/main" id="{DDC1CBC2-7BA9-6F8C-5512-29FA5A70D46C}"/>
                    </a:ext>
                  </a:extLst>
                </p:cNvPr>
                <p:cNvSpPr/>
                <p:nvPr/>
              </p:nvSpPr>
              <p:spPr>
                <a:xfrm>
                  <a:off x="1785649" y="8905462"/>
                  <a:ext cx="3995085" cy="366286"/>
                </a:xfrm>
                <a:prstGeom prst="roundRect">
                  <a:avLst>
                    <a:gd name="adj" fmla="val 50000"/>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BIZ UDPゴシック" panose="020B0400000000000000" pitchFamily="50" charset="-128"/>
                      <a:ea typeface="BIZ UDPゴシック" panose="020B0400000000000000" pitchFamily="50" charset="-128"/>
                    </a:rPr>
                    <a:t>公式アプリを無料でダウンロード</a:t>
                  </a:r>
                </a:p>
              </p:txBody>
            </p:sp>
            <p:grpSp>
              <p:nvGrpSpPr>
                <p:cNvPr id="29" name="グループ化 28">
                  <a:extLst>
                    <a:ext uri="{FF2B5EF4-FFF2-40B4-BE49-F238E27FC236}">
                      <a16:creationId xmlns:a16="http://schemas.microsoft.com/office/drawing/2014/main" id="{BC90C438-19D5-8B70-FAFC-38B9F17BBE1E}"/>
                    </a:ext>
                  </a:extLst>
                </p:cNvPr>
                <p:cNvGrpSpPr/>
                <p:nvPr/>
              </p:nvGrpSpPr>
              <p:grpSpPr>
                <a:xfrm>
                  <a:off x="1213023" y="9485800"/>
                  <a:ext cx="5140337" cy="962682"/>
                  <a:chOff x="1370085" y="9453527"/>
                  <a:chExt cx="5140337" cy="962682"/>
                </a:xfrm>
              </p:grpSpPr>
              <p:sp>
                <p:nvSpPr>
                  <p:cNvPr id="30" name="テキスト ボックス 29">
                    <a:extLst>
                      <a:ext uri="{FF2B5EF4-FFF2-40B4-BE49-F238E27FC236}">
                        <a16:creationId xmlns:a16="http://schemas.microsoft.com/office/drawing/2014/main" id="{D946C76A-F801-9180-FCEF-D807A488EC91}"/>
                      </a:ext>
                    </a:extLst>
                  </p:cNvPr>
                  <p:cNvSpPr txBox="1"/>
                  <p:nvPr/>
                </p:nvSpPr>
                <p:spPr>
                  <a:xfrm>
                    <a:off x="1498064" y="9453527"/>
                    <a:ext cx="1063112" cy="430887"/>
                  </a:xfrm>
                  <a:prstGeom prst="rect">
                    <a:avLst/>
                  </a:prstGeom>
                  <a:noFill/>
                </p:spPr>
                <p:txBody>
                  <a:bodyPr wrap="none" rtlCol="0">
                    <a:spAutoFit/>
                  </a:bodyPr>
                  <a:lstStyle/>
                  <a:p>
                    <a:r>
                      <a:rPr kumimoji="1" lang="en-US" altLang="ja-JP" sz="1400" b="1" dirty="0"/>
                      <a:t>iPhone</a:t>
                    </a:r>
                    <a:r>
                      <a:rPr kumimoji="1" lang="ja-JP" altLang="en-US" sz="1400" b="1" dirty="0">
                        <a:latin typeface="BIZ UDPゴシック" panose="020B0400000000000000" pitchFamily="50" charset="-128"/>
                        <a:ea typeface="BIZ UDPゴシック" panose="020B0400000000000000" pitchFamily="50" charset="-128"/>
                      </a:rPr>
                      <a:t>の方</a:t>
                    </a:r>
                    <a:endParaRPr kumimoji="1" lang="en-US" altLang="ja-JP" sz="1400" b="1" dirty="0">
                      <a:latin typeface="BIZ UDPゴシック" panose="020B0400000000000000" pitchFamily="50" charset="-128"/>
                      <a:ea typeface="BIZ UDPゴシック" panose="020B0400000000000000" pitchFamily="50" charset="-128"/>
                    </a:endParaRPr>
                  </a:p>
                  <a:p>
                    <a:r>
                      <a:rPr kumimoji="1" lang="en-US" altLang="ja-JP" sz="800" b="1" dirty="0">
                        <a:latin typeface="BIZ UDPゴシック" panose="020B0400000000000000" pitchFamily="50" charset="-128"/>
                        <a:ea typeface="BIZ UDPゴシック" panose="020B0400000000000000" pitchFamily="50" charset="-128"/>
                      </a:rPr>
                      <a:t>※iOS14.0</a:t>
                    </a:r>
                    <a:r>
                      <a:rPr kumimoji="1" lang="ja-JP" altLang="en-US" sz="800" b="1" dirty="0">
                        <a:latin typeface="BIZ UDPゴシック" panose="020B0400000000000000" pitchFamily="50" charset="-128"/>
                        <a:ea typeface="BIZ UDPゴシック" panose="020B0400000000000000" pitchFamily="50" charset="-128"/>
                      </a:rPr>
                      <a:t>以上</a:t>
                    </a:r>
                  </a:p>
                </p:txBody>
              </p:sp>
              <p:sp>
                <p:nvSpPr>
                  <p:cNvPr id="31" name="テキスト ボックス 30">
                    <a:extLst>
                      <a:ext uri="{FF2B5EF4-FFF2-40B4-BE49-F238E27FC236}">
                        <a16:creationId xmlns:a16="http://schemas.microsoft.com/office/drawing/2014/main" id="{6A56ABF9-D2AA-5C5B-83A0-3609C1CF989C}"/>
                      </a:ext>
                    </a:extLst>
                  </p:cNvPr>
                  <p:cNvSpPr txBox="1"/>
                  <p:nvPr/>
                </p:nvSpPr>
                <p:spPr>
                  <a:xfrm>
                    <a:off x="4254062" y="9453527"/>
                    <a:ext cx="1144288" cy="430887"/>
                  </a:xfrm>
                  <a:prstGeom prst="rect">
                    <a:avLst/>
                  </a:prstGeom>
                  <a:noFill/>
                </p:spPr>
                <p:txBody>
                  <a:bodyPr wrap="none" rtlCol="0">
                    <a:spAutoFit/>
                  </a:bodyPr>
                  <a:lstStyle/>
                  <a:p>
                    <a:r>
                      <a:rPr kumimoji="1" lang="en-US" altLang="ja-JP" sz="1400" b="1" dirty="0"/>
                      <a:t>Android</a:t>
                    </a:r>
                    <a:r>
                      <a:rPr kumimoji="1" lang="ja-JP" altLang="en-US" sz="1400" b="1" dirty="0">
                        <a:latin typeface="BIZ UDPゴシック" panose="020B0400000000000000" pitchFamily="50" charset="-128"/>
                        <a:ea typeface="BIZ UDPゴシック" panose="020B0400000000000000" pitchFamily="50" charset="-128"/>
                      </a:rPr>
                      <a:t>の方</a:t>
                    </a:r>
                    <a:endParaRPr kumimoji="1" lang="en-US" altLang="ja-JP" sz="1400" b="1" dirty="0">
                      <a:latin typeface="BIZ UDPゴシック" panose="020B0400000000000000" pitchFamily="50" charset="-128"/>
                      <a:ea typeface="BIZ UDPゴシック" panose="020B0400000000000000" pitchFamily="50" charset="-128"/>
                    </a:endParaRPr>
                  </a:p>
                  <a:p>
                    <a:r>
                      <a:rPr kumimoji="1" lang="en-US" altLang="ja-JP" sz="800" b="1" dirty="0">
                        <a:latin typeface="BIZ UDPゴシック" panose="020B0400000000000000" pitchFamily="50" charset="-128"/>
                        <a:ea typeface="BIZ UDPゴシック" panose="020B0400000000000000" pitchFamily="50" charset="-128"/>
                      </a:rPr>
                      <a:t>※Android8.0</a:t>
                    </a:r>
                    <a:r>
                      <a:rPr kumimoji="1" lang="ja-JP" altLang="en-US" sz="800" b="1" dirty="0">
                        <a:latin typeface="BIZ UDPゴシック" panose="020B0400000000000000" pitchFamily="50" charset="-128"/>
                        <a:ea typeface="BIZ UDPゴシック" panose="020B0400000000000000" pitchFamily="50" charset="-128"/>
                      </a:rPr>
                      <a:t>以上</a:t>
                    </a:r>
                  </a:p>
                </p:txBody>
              </p:sp>
              <p:pic>
                <p:nvPicPr>
                  <p:cNvPr id="32" name="図 31">
                    <a:extLst>
                      <a:ext uri="{FF2B5EF4-FFF2-40B4-BE49-F238E27FC236}">
                        <a16:creationId xmlns:a16="http://schemas.microsoft.com/office/drawing/2014/main" id="{81B200BB-8721-9340-2902-F94B8C1285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72034" y="9453527"/>
                    <a:ext cx="962682" cy="962682"/>
                  </a:xfrm>
                  <a:prstGeom prst="rect">
                    <a:avLst/>
                  </a:prstGeom>
                  <a:ln>
                    <a:solidFill>
                      <a:schemeClr val="bg1">
                        <a:lumMod val="50000"/>
                      </a:schemeClr>
                    </a:solidFill>
                  </a:ln>
                </p:spPr>
              </p:pic>
              <p:pic>
                <p:nvPicPr>
                  <p:cNvPr id="33" name="図 32">
                    <a:extLst>
                      <a:ext uri="{FF2B5EF4-FFF2-40B4-BE49-F238E27FC236}">
                        <a16:creationId xmlns:a16="http://schemas.microsoft.com/office/drawing/2014/main" id="{4EB034E4-D544-35D1-8719-E11FAD36EF2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47740" y="9453527"/>
                    <a:ext cx="962682" cy="962682"/>
                  </a:xfrm>
                  <a:prstGeom prst="rect">
                    <a:avLst/>
                  </a:prstGeom>
                  <a:ln>
                    <a:solidFill>
                      <a:schemeClr val="bg1">
                        <a:lumMod val="50000"/>
                      </a:schemeClr>
                    </a:solidFill>
                  </a:ln>
                </p:spPr>
              </p:pic>
              <p:pic>
                <p:nvPicPr>
                  <p:cNvPr id="34" name="図 33">
                    <a:extLst>
                      <a:ext uri="{FF2B5EF4-FFF2-40B4-BE49-F238E27FC236}">
                        <a16:creationId xmlns:a16="http://schemas.microsoft.com/office/drawing/2014/main" id="{655E1ECA-F7F7-BC40-2023-2EC0BF2956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70085" y="10069502"/>
                    <a:ext cx="1155688" cy="346707"/>
                  </a:xfrm>
                  <a:prstGeom prst="rect">
                    <a:avLst/>
                  </a:prstGeom>
                </p:spPr>
              </p:pic>
              <p:pic>
                <p:nvPicPr>
                  <p:cNvPr id="35" name="図 34">
                    <a:extLst>
                      <a:ext uri="{FF2B5EF4-FFF2-40B4-BE49-F238E27FC236}">
                        <a16:creationId xmlns:a16="http://schemas.microsoft.com/office/drawing/2014/main" id="{1A5C2177-936E-9BD6-E7EB-C15C2974252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42662" y="10069502"/>
                    <a:ext cx="1155688" cy="346707"/>
                  </a:xfrm>
                  <a:prstGeom prst="rect">
                    <a:avLst/>
                  </a:prstGeom>
                </p:spPr>
              </p:pic>
            </p:grpSp>
          </p:grpSp>
          <p:sp>
            <p:nvSpPr>
              <p:cNvPr id="27" name="テキスト ボックス 26">
                <a:extLst>
                  <a:ext uri="{FF2B5EF4-FFF2-40B4-BE49-F238E27FC236}">
                    <a16:creationId xmlns:a16="http://schemas.microsoft.com/office/drawing/2014/main" id="{DACB3CA0-CD08-68CE-8E25-9681430F8679}"/>
                  </a:ext>
                </a:extLst>
              </p:cNvPr>
              <p:cNvSpPr txBox="1"/>
              <p:nvPr/>
            </p:nvSpPr>
            <p:spPr>
              <a:xfrm>
                <a:off x="1485780" y="9861713"/>
                <a:ext cx="4588115" cy="307777"/>
              </a:xfrm>
              <a:prstGeom prst="rect">
                <a:avLst/>
              </a:prstGeom>
              <a:noFill/>
            </p:spPr>
            <p:txBody>
              <a:bodyPr wrap="none" rtlCol="0">
                <a:spAutoFit/>
              </a:bodyPr>
              <a:lstStyle/>
              <a:p>
                <a:pPr algn="ctr"/>
                <a:r>
                  <a:rPr kumimoji="1" lang="en-US" altLang="ja-JP" sz="700" dirty="0">
                    <a:latin typeface="BIZ UDPゴシック" panose="020B0400000000000000" pitchFamily="50" charset="-128"/>
                    <a:ea typeface="BIZ UDPゴシック" panose="020B0400000000000000" pitchFamily="50" charset="-128"/>
                  </a:rPr>
                  <a:t>Apple</a:t>
                </a:r>
                <a:r>
                  <a:rPr kumimoji="1" lang="ja-JP" altLang="en-US" sz="700" dirty="0" err="1">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Apple</a:t>
                </a:r>
                <a:r>
                  <a:rPr kumimoji="1" lang="ja-JP" altLang="en-US" sz="700" dirty="0">
                    <a:latin typeface="BIZ UDPゴシック" panose="020B0400000000000000" pitchFamily="50" charset="-128"/>
                    <a:ea typeface="BIZ UDPゴシック" panose="020B0400000000000000" pitchFamily="50" charset="-128"/>
                  </a:rPr>
                  <a:t>のロゴ、</a:t>
                </a:r>
                <a:r>
                  <a:rPr kumimoji="1" lang="en-US" altLang="ja-JP" sz="700" dirty="0">
                    <a:latin typeface="BIZ UDPゴシック" panose="020B0400000000000000" pitchFamily="50" charset="-128"/>
                    <a:ea typeface="BIZ UDPゴシック" panose="020B0400000000000000" pitchFamily="50" charset="-128"/>
                  </a:rPr>
                  <a:t>App Store</a:t>
                </a:r>
                <a:r>
                  <a:rPr kumimoji="1" lang="ja-JP" altLang="en-US" sz="700" dirty="0" err="1">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iPod</a:t>
                </a:r>
                <a:r>
                  <a:rPr kumimoji="1" lang="ja-JP" altLang="en-US" sz="700" dirty="0">
                    <a:latin typeface="BIZ UDPゴシック" panose="020B0400000000000000" pitchFamily="50" charset="-128"/>
                    <a:ea typeface="BIZ UDPゴシック" panose="020B0400000000000000" pitchFamily="50" charset="-128"/>
                  </a:rPr>
                  <a:t>のロゴ、</a:t>
                </a:r>
                <a:r>
                  <a:rPr kumimoji="1" lang="en-US" altLang="ja-JP" sz="700" dirty="0">
                    <a:latin typeface="BIZ UDPゴシック" panose="020B0400000000000000" pitchFamily="50" charset="-128"/>
                    <a:ea typeface="BIZ UDPゴシック" panose="020B0400000000000000" pitchFamily="50" charset="-128"/>
                  </a:rPr>
                  <a:t>iTunes</a:t>
                </a:r>
                <a:r>
                  <a:rPr kumimoji="1" lang="ja-JP" altLang="en-US" sz="700" dirty="0">
                    <a:latin typeface="BIZ UDPゴシック" panose="020B0400000000000000" pitchFamily="50" charset="-128"/>
                    <a:ea typeface="BIZ UDPゴシック" panose="020B0400000000000000" pitchFamily="50" charset="-128"/>
                  </a:rPr>
                  <a:t>は、米国および他国の</a:t>
                </a:r>
                <a:r>
                  <a:rPr kumimoji="1" lang="en-US" altLang="ja-JP" sz="700" dirty="0">
                    <a:latin typeface="BIZ UDPゴシック" panose="020B0400000000000000" pitchFamily="50" charset="-128"/>
                    <a:ea typeface="BIZ UDPゴシック" panose="020B0400000000000000" pitchFamily="50" charset="-128"/>
                  </a:rPr>
                  <a:t>Apple Inc.</a:t>
                </a:r>
                <a:r>
                  <a:rPr kumimoji="1" lang="ja-JP" altLang="en-US" sz="700" dirty="0">
                    <a:latin typeface="BIZ UDPゴシック" panose="020B0400000000000000" pitchFamily="50" charset="-128"/>
                    <a:ea typeface="BIZ UDPゴシック" panose="020B0400000000000000" pitchFamily="50" charset="-128"/>
                  </a:rPr>
                  <a:t>の登録商標です。</a:t>
                </a:r>
              </a:p>
              <a:p>
                <a:pPr algn="ctr"/>
                <a:r>
                  <a:rPr kumimoji="1" lang="en-US" altLang="ja-JP" sz="700" dirty="0">
                    <a:latin typeface="BIZ UDPゴシック" panose="020B0400000000000000" pitchFamily="50" charset="-128"/>
                    <a:ea typeface="BIZ UDPゴシック" panose="020B0400000000000000" pitchFamily="50" charset="-128"/>
                  </a:rPr>
                  <a:t>Android</a:t>
                </a:r>
                <a:r>
                  <a:rPr kumimoji="1" lang="ja-JP" altLang="en-US" sz="700" dirty="0" err="1">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Android</a:t>
                </a:r>
                <a:r>
                  <a:rPr kumimoji="1" lang="ja-JP" altLang="en-US" sz="700" dirty="0">
                    <a:latin typeface="BIZ UDPゴシック" panose="020B0400000000000000" pitchFamily="50" charset="-128"/>
                    <a:ea typeface="BIZ UDPゴシック" panose="020B0400000000000000" pitchFamily="50" charset="-128"/>
                  </a:rPr>
                  <a:t>ロゴ、</a:t>
                </a:r>
                <a:r>
                  <a:rPr kumimoji="1" lang="en-US" altLang="ja-JP" sz="700" dirty="0">
                    <a:latin typeface="BIZ UDPゴシック" panose="020B0400000000000000" pitchFamily="50" charset="-128"/>
                    <a:ea typeface="BIZ UDPゴシック" panose="020B0400000000000000" pitchFamily="50" charset="-128"/>
                  </a:rPr>
                  <a:t>Google Play</a:t>
                </a:r>
                <a:r>
                  <a:rPr kumimoji="1" lang="ja-JP" altLang="en-US" sz="700" dirty="0" err="1">
                    <a:latin typeface="BIZ UDPゴシック" panose="020B0400000000000000" pitchFamily="50" charset="-128"/>
                    <a:ea typeface="BIZ UDPゴシック" panose="020B0400000000000000" pitchFamily="50" charset="-128"/>
                  </a:rPr>
                  <a:t>、</a:t>
                </a:r>
                <a:r>
                  <a:rPr kumimoji="1" lang="en-US" altLang="ja-JP" sz="700" dirty="0">
                    <a:latin typeface="BIZ UDPゴシック" panose="020B0400000000000000" pitchFamily="50" charset="-128"/>
                    <a:ea typeface="BIZ UDPゴシック" panose="020B0400000000000000" pitchFamily="50" charset="-128"/>
                  </a:rPr>
                  <a:t>Google Play</a:t>
                </a:r>
                <a:r>
                  <a:rPr kumimoji="1" lang="ja-JP" altLang="en-US" sz="700" dirty="0">
                    <a:latin typeface="BIZ UDPゴシック" panose="020B0400000000000000" pitchFamily="50" charset="-128"/>
                    <a:ea typeface="BIZ UDPゴシック" panose="020B0400000000000000" pitchFamily="50" charset="-128"/>
                  </a:rPr>
                  <a:t>ロゴは、</a:t>
                </a:r>
                <a:r>
                  <a:rPr kumimoji="1" lang="en-US" altLang="ja-JP" sz="700" dirty="0">
                    <a:latin typeface="BIZ UDPゴシック" panose="020B0400000000000000" pitchFamily="50" charset="-128"/>
                    <a:ea typeface="BIZ UDPゴシック" panose="020B0400000000000000" pitchFamily="50" charset="-128"/>
                  </a:rPr>
                  <a:t>Google LLC </a:t>
                </a:r>
                <a:r>
                  <a:rPr kumimoji="1" lang="ja-JP" altLang="en-US" sz="700" dirty="0">
                    <a:latin typeface="BIZ UDPゴシック" panose="020B0400000000000000" pitchFamily="50" charset="-128"/>
                    <a:ea typeface="BIZ UDPゴシック" panose="020B0400000000000000" pitchFamily="50" charset="-128"/>
                  </a:rPr>
                  <a:t>の商標です。</a:t>
                </a:r>
              </a:p>
            </p:txBody>
          </p:sp>
        </p:grpSp>
        <p:pic>
          <p:nvPicPr>
            <p:cNvPr id="23" name="図 22">
              <a:extLst>
                <a:ext uri="{FF2B5EF4-FFF2-40B4-BE49-F238E27FC236}">
                  <a16:creationId xmlns:a16="http://schemas.microsoft.com/office/drawing/2014/main" id="{92AC678A-AA84-9826-2CD8-26E3E82CF8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5708" y="1941201"/>
              <a:ext cx="2923809" cy="200000"/>
            </a:xfrm>
            <a:prstGeom prst="rect">
              <a:avLst/>
            </a:prstGeom>
          </p:spPr>
        </p:pic>
        <p:pic>
          <p:nvPicPr>
            <p:cNvPr id="24" name="図 23">
              <a:extLst>
                <a:ext uri="{FF2B5EF4-FFF2-40B4-BE49-F238E27FC236}">
                  <a16:creationId xmlns:a16="http://schemas.microsoft.com/office/drawing/2014/main" id="{C903D4D0-9F7B-7D23-2904-B9EA37110F2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73855" y="2807339"/>
              <a:ext cx="5611964" cy="1810793"/>
            </a:xfrm>
            <a:prstGeom prst="rect">
              <a:avLst/>
            </a:prstGeom>
          </p:spPr>
        </p:pic>
        <p:sp>
          <p:nvSpPr>
            <p:cNvPr id="25" name="四角形: 角を丸くする 24">
              <a:extLst>
                <a:ext uri="{FF2B5EF4-FFF2-40B4-BE49-F238E27FC236}">
                  <a16:creationId xmlns:a16="http://schemas.microsoft.com/office/drawing/2014/main" id="{9C7C2AE9-445D-3931-C5AF-F270F61CFA12}"/>
                </a:ext>
              </a:extLst>
            </p:cNvPr>
            <p:cNvSpPr/>
            <p:nvPr/>
          </p:nvSpPr>
          <p:spPr>
            <a:xfrm>
              <a:off x="635441" y="4511143"/>
              <a:ext cx="6416376" cy="990094"/>
            </a:xfrm>
            <a:prstGeom prst="roundRect">
              <a:avLst>
                <a:gd name="adj" fmla="val 8953"/>
              </a:avLst>
            </a:prstGeom>
            <a:solidFill>
              <a:srgbClr val="78D4E2"/>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2000"/>
                </a:lnSpc>
              </a:pP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grpSp>
      <p:sp>
        <p:nvSpPr>
          <p:cNvPr id="36" name="テキスト ボックス 35">
            <a:extLst>
              <a:ext uri="{FF2B5EF4-FFF2-40B4-BE49-F238E27FC236}">
                <a16:creationId xmlns:a16="http://schemas.microsoft.com/office/drawing/2014/main" id="{196FD784-A722-2E1A-79F6-F5D5C69791E3}"/>
              </a:ext>
            </a:extLst>
          </p:cNvPr>
          <p:cNvSpPr txBox="1"/>
          <p:nvPr userDrawn="1"/>
        </p:nvSpPr>
        <p:spPr>
          <a:xfrm>
            <a:off x="576281" y="1319517"/>
            <a:ext cx="6407113" cy="1525739"/>
          </a:xfrm>
          <a:prstGeom prst="rect">
            <a:avLst/>
          </a:prstGeom>
          <a:noFill/>
          <a:ln>
            <a:noFill/>
          </a:ln>
        </p:spPr>
        <p:txBody>
          <a:bodyPr wrap="square" rtlCol="0">
            <a:spAutoFit/>
          </a:bodyPr>
          <a:lstStyle/>
          <a:p>
            <a:pPr>
              <a:lnSpc>
                <a:spcPts val="6000"/>
              </a:lnSpc>
            </a:pPr>
            <a:r>
              <a:rPr kumimoji="1" lang="ja-JP" altLang="en-US" sz="4000" b="1" spc="-150" dirty="0">
                <a:latin typeface="BIZ UDPゴシック" panose="020B0400000000000000" pitchFamily="50" charset="-128"/>
                <a:ea typeface="BIZ UDPゴシック" panose="020B0400000000000000" pitchFamily="50" charset="-128"/>
              </a:rPr>
              <a:t>  あなたの</a:t>
            </a:r>
            <a:r>
              <a:rPr kumimoji="1" lang="ja-JP" altLang="en-US" sz="4700" b="1" spc="-150" dirty="0">
                <a:latin typeface="BIZ UDPゴシック" panose="020B0400000000000000" pitchFamily="50" charset="-128"/>
                <a:ea typeface="BIZ UDPゴシック" panose="020B0400000000000000" pitchFamily="50" charset="-128"/>
              </a:rPr>
              <a:t>就職体験談</a:t>
            </a:r>
            <a:r>
              <a:rPr kumimoji="1" lang="ja-JP" altLang="en-US" sz="4000" b="1" spc="-150" dirty="0">
                <a:latin typeface="BIZ UDPゴシック" panose="020B0400000000000000" pitchFamily="50" charset="-128"/>
                <a:ea typeface="BIZ UDPゴシック" panose="020B0400000000000000" pitchFamily="50" charset="-128"/>
              </a:rPr>
              <a:t>を</a:t>
            </a:r>
            <a:endParaRPr kumimoji="1" lang="en-US" altLang="ja-JP" sz="4000" b="1" spc="-150" dirty="0">
              <a:latin typeface="BIZ UDPゴシック" panose="020B0400000000000000" pitchFamily="50" charset="-128"/>
              <a:ea typeface="BIZ UDPゴシック" panose="020B0400000000000000" pitchFamily="50" charset="-128"/>
            </a:endParaRPr>
          </a:p>
          <a:p>
            <a:pPr>
              <a:lnSpc>
                <a:spcPts val="6000"/>
              </a:lnSpc>
            </a:pPr>
            <a:r>
              <a:rPr kumimoji="1" lang="ja-JP" altLang="en-US" sz="4700" b="1" spc="-150" dirty="0">
                <a:latin typeface="BIZ UDPゴシック" panose="020B0400000000000000" pitchFamily="50" charset="-128"/>
                <a:ea typeface="BIZ UDPゴシック" panose="020B0400000000000000" pitchFamily="50" charset="-128"/>
              </a:rPr>
              <a:t>後輩に残してください！</a:t>
            </a:r>
          </a:p>
        </p:txBody>
      </p:sp>
      <p:sp>
        <p:nvSpPr>
          <p:cNvPr id="37" name="四角形: 角を丸くする 36">
            <a:extLst>
              <a:ext uri="{FF2B5EF4-FFF2-40B4-BE49-F238E27FC236}">
                <a16:creationId xmlns:a16="http://schemas.microsoft.com/office/drawing/2014/main" id="{A9E8643B-9321-6257-1D81-B93D41665364}"/>
              </a:ext>
            </a:extLst>
          </p:cNvPr>
          <p:cNvSpPr/>
          <p:nvPr userDrawn="1"/>
        </p:nvSpPr>
        <p:spPr>
          <a:xfrm>
            <a:off x="2825837" y="5802300"/>
            <a:ext cx="1908000" cy="605994"/>
          </a:xfrm>
          <a:prstGeom prst="roundRect">
            <a:avLst>
              <a:gd name="adj" fmla="val 50000"/>
            </a:avLst>
          </a:prstGeom>
          <a:solidFill>
            <a:schemeClr val="bg1"/>
          </a:solidFill>
          <a:ln>
            <a:solidFill>
              <a:srgbClr val="C3C4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600"/>
              </a:lnSpc>
            </a:pPr>
            <a:endPar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8" name="四角形: 角を丸くする 37">
            <a:extLst>
              <a:ext uri="{FF2B5EF4-FFF2-40B4-BE49-F238E27FC236}">
                <a16:creationId xmlns:a16="http://schemas.microsoft.com/office/drawing/2014/main" id="{7B6B93B8-51CF-7E93-5CFA-C14087356236}"/>
              </a:ext>
            </a:extLst>
          </p:cNvPr>
          <p:cNvSpPr/>
          <p:nvPr userDrawn="1"/>
        </p:nvSpPr>
        <p:spPr>
          <a:xfrm>
            <a:off x="483010" y="5802300"/>
            <a:ext cx="1908000" cy="605994"/>
          </a:xfrm>
          <a:prstGeom prst="roundRect">
            <a:avLst>
              <a:gd name="adj" fmla="val 50000"/>
            </a:avLst>
          </a:prstGeom>
          <a:solidFill>
            <a:schemeClr val="bg1"/>
          </a:solidFill>
          <a:ln>
            <a:solidFill>
              <a:srgbClr val="C3C4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600"/>
              </a:lnSpc>
            </a:pPr>
            <a:endPar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9" name="四角形: 角を丸くする 38">
            <a:extLst>
              <a:ext uri="{FF2B5EF4-FFF2-40B4-BE49-F238E27FC236}">
                <a16:creationId xmlns:a16="http://schemas.microsoft.com/office/drawing/2014/main" id="{AF4EFE24-ED1D-7EE1-E7DB-44B6ACE0E8A6}"/>
              </a:ext>
            </a:extLst>
          </p:cNvPr>
          <p:cNvSpPr/>
          <p:nvPr userDrawn="1"/>
        </p:nvSpPr>
        <p:spPr>
          <a:xfrm>
            <a:off x="5168664" y="5802300"/>
            <a:ext cx="1908000" cy="605994"/>
          </a:xfrm>
          <a:prstGeom prst="roundRect">
            <a:avLst>
              <a:gd name="adj" fmla="val 50000"/>
            </a:avLst>
          </a:prstGeom>
          <a:solidFill>
            <a:schemeClr val="bg1"/>
          </a:solidFill>
          <a:ln>
            <a:solidFill>
              <a:srgbClr val="C3C4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600"/>
              </a:lnSpc>
            </a:pPr>
            <a:endPar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40" name="四角形: 角を丸くする 39">
            <a:extLst>
              <a:ext uri="{FF2B5EF4-FFF2-40B4-BE49-F238E27FC236}">
                <a16:creationId xmlns:a16="http://schemas.microsoft.com/office/drawing/2014/main" id="{D9F4B0FB-5961-03EB-33B8-8F98C08F52AB}"/>
              </a:ext>
            </a:extLst>
          </p:cNvPr>
          <p:cNvSpPr/>
          <p:nvPr userDrawn="1"/>
        </p:nvSpPr>
        <p:spPr>
          <a:xfrm>
            <a:off x="575913" y="4473047"/>
            <a:ext cx="6416376" cy="990094"/>
          </a:xfrm>
          <a:prstGeom prst="roundRect">
            <a:avLst>
              <a:gd name="adj" fmla="val 8953"/>
            </a:avLst>
          </a:prstGeom>
          <a:solidFill>
            <a:schemeClr val="bg1"/>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2000"/>
              </a:lnSpc>
            </a:pP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87535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100526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275073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287606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1046930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312358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647A02-1D49-49FD-81EB-FF3C25A83976}" type="datetimeFigureOut">
              <a:rPr kumimoji="1" lang="ja-JP" altLang="en-US" smtClean="0"/>
              <a:t>2025/8/5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230569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D647A02-1D49-49FD-81EB-FF3C25A83976}" type="datetimeFigureOut">
              <a:rPr kumimoji="1" lang="ja-JP" altLang="en-US" smtClean="0"/>
              <a:t>2025/8/5</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1B764D72-7742-41CE-804C-960339110ED0}" type="slidenum">
              <a:rPr kumimoji="1" lang="ja-JP" altLang="en-US" smtClean="0"/>
              <a:t>‹#›</a:t>
            </a:fld>
            <a:endParaRPr kumimoji="1" lang="ja-JP" altLang="en-US"/>
          </a:p>
        </p:txBody>
      </p:sp>
    </p:spTree>
    <p:extLst>
      <p:ext uri="{BB962C8B-B14F-4D97-AF65-F5344CB8AC3E}">
        <p14:creationId xmlns:p14="http://schemas.microsoft.com/office/powerpoint/2010/main" val="116974976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614D24A-74EE-492F-668B-13F0C7A75F7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380138" y="3601437"/>
            <a:ext cx="4799394" cy="6788060"/>
          </a:xfrm>
          <a:prstGeom prst="rect">
            <a:avLst/>
          </a:prstGeom>
          <a:ln>
            <a:solidFill>
              <a:schemeClr val="bg1">
                <a:lumMod val="50000"/>
              </a:schemeClr>
            </a:solidFill>
          </a:ln>
        </p:spPr>
      </p:pic>
      <p:sp>
        <p:nvSpPr>
          <p:cNvPr id="4" name="正方形/長方形 3">
            <a:extLst>
              <a:ext uri="{FF2B5EF4-FFF2-40B4-BE49-F238E27FC236}">
                <a16:creationId xmlns:a16="http://schemas.microsoft.com/office/drawing/2014/main" id="{4841B249-7BA0-865B-3E3D-447D411535A9}"/>
              </a:ext>
            </a:extLst>
          </p:cNvPr>
          <p:cNvSpPr/>
          <p:nvPr/>
        </p:nvSpPr>
        <p:spPr>
          <a:xfrm>
            <a:off x="1161143" y="3661832"/>
            <a:ext cx="3471817" cy="403521"/>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B4A711F7-CD7F-E3A8-42B2-2485681219C4}"/>
              </a:ext>
            </a:extLst>
          </p:cNvPr>
          <p:cNvSpPr/>
          <p:nvPr/>
        </p:nvSpPr>
        <p:spPr>
          <a:xfrm>
            <a:off x="1161142" y="6469113"/>
            <a:ext cx="5237388" cy="584775"/>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37C1CA18-4D14-D05A-DA93-EF6753C4BB29}"/>
              </a:ext>
            </a:extLst>
          </p:cNvPr>
          <p:cNvSpPr txBox="1"/>
          <p:nvPr/>
        </p:nvSpPr>
        <p:spPr>
          <a:xfrm>
            <a:off x="457227" y="3571205"/>
            <a:ext cx="595035" cy="584775"/>
          </a:xfrm>
          <a:prstGeom prst="rect">
            <a:avLst/>
          </a:prstGeom>
          <a:noFill/>
        </p:spPr>
        <p:txBody>
          <a:bodyPr wrap="none" rtlCol="0">
            <a:spAutoFit/>
          </a:bodyPr>
          <a:lstStyle/>
          <a:p>
            <a:r>
              <a:rPr kumimoji="1" lang="ja-JP" altLang="en-US" sz="3200" b="1" dirty="0">
                <a:solidFill>
                  <a:srgbClr val="FF0000"/>
                </a:solidFill>
              </a:rPr>
              <a:t>①</a:t>
            </a:r>
          </a:p>
        </p:txBody>
      </p:sp>
      <p:sp>
        <p:nvSpPr>
          <p:cNvPr id="7" name="テキスト ボックス 6">
            <a:extLst>
              <a:ext uri="{FF2B5EF4-FFF2-40B4-BE49-F238E27FC236}">
                <a16:creationId xmlns:a16="http://schemas.microsoft.com/office/drawing/2014/main" id="{BFB47E51-032A-6ECF-AF53-3CC6C2DDB9D1}"/>
              </a:ext>
            </a:extLst>
          </p:cNvPr>
          <p:cNvSpPr txBox="1"/>
          <p:nvPr/>
        </p:nvSpPr>
        <p:spPr>
          <a:xfrm>
            <a:off x="457227" y="6469112"/>
            <a:ext cx="595035" cy="584775"/>
          </a:xfrm>
          <a:prstGeom prst="rect">
            <a:avLst/>
          </a:prstGeom>
          <a:noFill/>
        </p:spPr>
        <p:txBody>
          <a:bodyPr wrap="none" rtlCol="0">
            <a:spAutoFit/>
          </a:bodyPr>
          <a:lstStyle/>
          <a:p>
            <a:r>
              <a:rPr kumimoji="1" lang="ja-JP" altLang="en-US" sz="3200" b="1" dirty="0">
                <a:solidFill>
                  <a:srgbClr val="FF0000"/>
                </a:solidFill>
              </a:rPr>
              <a:t>③</a:t>
            </a:r>
          </a:p>
        </p:txBody>
      </p:sp>
      <p:sp>
        <p:nvSpPr>
          <p:cNvPr id="8" name="テキスト ボックス 7">
            <a:extLst>
              <a:ext uri="{FF2B5EF4-FFF2-40B4-BE49-F238E27FC236}">
                <a16:creationId xmlns:a16="http://schemas.microsoft.com/office/drawing/2014/main" id="{AFB8F47C-1893-ADDE-3A61-47CF3A8ED383}"/>
              </a:ext>
            </a:extLst>
          </p:cNvPr>
          <p:cNvSpPr txBox="1"/>
          <p:nvPr/>
        </p:nvSpPr>
        <p:spPr>
          <a:xfrm>
            <a:off x="0" y="1069538"/>
            <a:ext cx="7559676" cy="2244081"/>
          </a:xfrm>
          <a:prstGeom prst="rect">
            <a:avLst/>
          </a:prstGeom>
          <a:solidFill>
            <a:schemeClr val="accent6">
              <a:lumMod val="20000"/>
              <a:lumOff val="80000"/>
            </a:schemeClr>
          </a:solidFill>
        </p:spPr>
        <p:txBody>
          <a:bodyPr wrap="square" lIns="360000" rtlCol="0" anchor="ctr">
            <a:noAutofit/>
          </a:bodyPr>
          <a:lstStyle/>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変更できる箇所</a:t>
            </a:r>
            <a:r>
              <a:rPr kumimoji="1" lang="en-US" altLang="ja-JP" sz="1600" b="1" dirty="0">
                <a:latin typeface="BIZ UDPゴシック" panose="020B0400000000000000" pitchFamily="50" charset="-128"/>
                <a:ea typeface="BIZ UDPゴシック" panose="020B0400000000000000" pitchFamily="50" charset="-128"/>
              </a:rPr>
              <a:t>】</a:t>
            </a:r>
          </a:p>
          <a:p>
            <a:r>
              <a:rPr kumimoji="1" lang="ja-JP" altLang="en-US" sz="1600" dirty="0">
                <a:latin typeface="BIZ UDPゴシック" panose="020B0400000000000000" pitchFamily="50" charset="-128"/>
                <a:ea typeface="BIZ UDPゴシック" panose="020B0400000000000000" pitchFamily="50" charset="-128"/>
              </a:rPr>
              <a:t>①名称：学校名・学校で設定したキャリタス</a:t>
            </a:r>
            <a:r>
              <a:rPr kumimoji="1" lang="en-US" altLang="ja-JP" sz="1600" dirty="0">
                <a:latin typeface="BIZ UDPゴシック" panose="020B0400000000000000" pitchFamily="50" charset="-128"/>
                <a:ea typeface="BIZ UDPゴシック" panose="020B0400000000000000" pitchFamily="50" charset="-128"/>
              </a:rPr>
              <a:t>UC</a:t>
            </a:r>
            <a:r>
              <a:rPr kumimoji="1" lang="ja-JP" altLang="en-US" sz="1600" dirty="0">
                <a:latin typeface="BIZ UDPゴシック" panose="020B0400000000000000" pitchFamily="50" charset="-128"/>
                <a:ea typeface="BIZ UDPゴシック" panose="020B0400000000000000" pitchFamily="50" charset="-128"/>
              </a:rPr>
              <a:t>のサイト名に変更してください。</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②ロゴ：学校ロゴを追加できます。不要な場合は削除してください。</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③リード文：任意のリード文に変更可能です。</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④コンテンツ：任意のタイトル・本文に変更可能です。</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⑤サイト名：学校で設定したキャリタス</a:t>
            </a:r>
            <a:r>
              <a:rPr kumimoji="1" lang="en-US" altLang="ja-JP" sz="1600" dirty="0">
                <a:latin typeface="BIZ UDPゴシック" panose="020B0400000000000000" pitchFamily="50" charset="-128"/>
                <a:ea typeface="BIZ UDPゴシック" panose="020B0400000000000000" pitchFamily="50" charset="-128"/>
              </a:rPr>
              <a:t>UC</a:t>
            </a:r>
            <a:r>
              <a:rPr kumimoji="1" lang="ja-JP" altLang="en-US" sz="1600" dirty="0">
                <a:latin typeface="BIZ UDPゴシック" panose="020B0400000000000000" pitchFamily="50" charset="-128"/>
                <a:ea typeface="BIZ UDPゴシック" panose="020B0400000000000000" pitchFamily="50" charset="-128"/>
              </a:rPr>
              <a:t>のサイト名に変更してください。</a:t>
            </a:r>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a:p>
            <a:r>
              <a:rPr kumimoji="1" lang="en-US" altLang="ja-JP" sz="1600" u="sng" dirty="0">
                <a:latin typeface="BIZ UDPゴシック" panose="020B0400000000000000" pitchFamily="50" charset="-128"/>
                <a:ea typeface="BIZ UDPゴシック" panose="020B0400000000000000" pitchFamily="50" charset="-128"/>
              </a:rPr>
              <a:t>※</a:t>
            </a:r>
            <a:r>
              <a:rPr kumimoji="1" lang="ja-JP" altLang="en-US" sz="1600" u="sng" dirty="0">
                <a:latin typeface="BIZ UDPゴシック" panose="020B0400000000000000" pitchFamily="50" charset="-128"/>
                <a:ea typeface="BIZ UDPゴシック" panose="020B0400000000000000" pitchFamily="50" charset="-128"/>
              </a:rPr>
              <a:t>そのほかの箇所は変更できませんので、そのまま印刷してください。</a:t>
            </a:r>
            <a:endParaRPr kumimoji="1" lang="en-US" altLang="ja-JP" sz="1600" u="sng" dirty="0">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86ABFA9D-DB0F-52FF-17E5-FEE41B929CC8}"/>
              </a:ext>
            </a:extLst>
          </p:cNvPr>
          <p:cNvSpPr/>
          <p:nvPr/>
        </p:nvSpPr>
        <p:spPr>
          <a:xfrm>
            <a:off x="-1" y="1"/>
            <a:ext cx="7559675" cy="1038104"/>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dirty="0">
                <a:latin typeface="BIZ UDPゴシック" panose="020B0400000000000000" pitchFamily="50" charset="-128"/>
                <a:ea typeface="BIZ UDPゴシック" panose="020B0400000000000000" pitchFamily="50" charset="-128"/>
              </a:rPr>
              <a:t>次ページのチラシを</a:t>
            </a:r>
            <a:r>
              <a:rPr kumimoji="1" lang="en-US" altLang="ja-JP" dirty="0">
                <a:latin typeface="BIZ UDPゴシック" panose="020B0400000000000000" pitchFamily="50" charset="-128"/>
                <a:ea typeface="BIZ UDPゴシック" panose="020B0400000000000000" pitchFamily="50" charset="-128"/>
              </a:rPr>
              <a:t>A4</a:t>
            </a:r>
            <a:r>
              <a:rPr kumimoji="1" lang="ja-JP" altLang="en-US" dirty="0">
                <a:latin typeface="BIZ UDPゴシック" panose="020B0400000000000000" pitchFamily="50" charset="-128"/>
                <a:ea typeface="BIZ UDPゴシック" panose="020B0400000000000000" pitchFamily="50" charset="-128"/>
              </a:rPr>
              <a:t>サイズでプリントアウトして</a:t>
            </a:r>
            <a:endParaRPr kumimoji="1" lang="en-US" altLang="ja-JP" dirty="0">
              <a:latin typeface="BIZ UDPゴシック" panose="020B0400000000000000" pitchFamily="50" charset="-128"/>
              <a:ea typeface="BIZ UDPゴシック" panose="020B0400000000000000" pitchFamily="50" charset="-128"/>
            </a:endParaRPr>
          </a:p>
          <a:p>
            <a:pPr algn="ctr">
              <a:lnSpc>
                <a:spcPct val="150000"/>
              </a:lnSpc>
            </a:pPr>
            <a:r>
              <a:rPr kumimoji="1" lang="ja-JP" altLang="en-US" dirty="0">
                <a:latin typeface="BIZ UDPゴシック" panose="020B0400000000000000" pitchFamily="50" charset="-128"/>
                <a:ea typeface="BIZ UDPゴシック" panose="020B0400000000000000" pitchFamily="50" charset="-128"/>
              </a:rPr>
              <a:t>学生に配布してください。</a:t>
            </a:r>
            <a:endParaRPr kumimoji="1" lang="en-US" altLang="ja-JP" dirty="0">
              <a:latin typeface="BIZ UDPゴシック" panose="020B0400000000000000" pitchFamily="50" charset="-128"/>
              <a:ea typeface="BIZ UDPゴシック" panose="020B0400000000000000" pitchFamily="50" charset="-128"/>
            </a:endParaRPr>
          </a:p>
        </p:txBody>
      </p:sp>
      <p:sp>
        <p:nvSpPr>
          <p:cNvPr id="10" name="矢印: 下 9">
            <a:extLst>
              <a:ext uri="{FF2B5EF4-FFF2-40B4-BE49-F238E27FC236}">
                <a16:creationId xmlns:a16="http://schemas.microsoft.com/office/drawing/2014/main" id="{A8C87A25-2545-382C-A683-882B4F6E3BD2}"/>
              </a:ext>
            </a:extLst>
          </p:cNvPr>
          <p:cNvSpPr/>
          <p:nvPr/>
        </p:nvSpPr>
        <p:spPr>
          <a:xfrm>
            <a:off x="6398530" y="9681881"/>
            <a:ext cx="914400" cy="1009931"/>
          </a:xfrm>
          <a:prstGeom prst="downArrow">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5697BABE-A609-C199-00C9-E315B1FEE389}"/>
              </a:ext>
            </a:extLst>
          </p:cNvPr>
          <p:cNvSpPr/>
          <p:nvPr/>
        </p:nvSpPr>
        <p:spPr>
          <a:xfrm>
            <a:off x="1161142" y="7179844"/>
            <a:ext cx="5237388" cy="1484096"/>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C822056-0537-FA0D-9703-FF87168EBBBF}"/>
              </a:ext>
            </a:extLst>
          </p:cNvPr>
          <p:cNvSpPr txBox="1"/>
          <p:nvPr/>
        </p:nvSpPr>
        <p:spPr>
          <a:xfrm>
            <a:off x="457227" y="7498464"/>
            <a:ext cx="595035" cy="584775"/>
          </a:xfrm>
          <a:prstGeom prst="rect">
            <a:avLst/>
          </a:prstGeom>
          <a:noFill/>
        </p:spPr>
        <p:txBody>
          <a:bodyPr wrap="none" rtlCol="0">
            <a:spAutoFit/>
          </a:bodyPr>
          <a:lstStyle/>
          <a:p>
            <a:r>
              <a:rPr kumimoji="1" lang="ja-JP" altLang="en-US" sz="3200" b="1" dirty="0">
                <a:solidFill>
                  <a:srgbClr val="FF0000"/>
                </a:solidFill>
              </a:rPr>
              <a:t>④</a:t>
            </a:r>
          </a:p>
        </p:txBody>
      </p:sp>
      <p:sp>
        <p:nvSpPr>
          <p:cNvPr id="13" name="正方形/長方形 12">
            <a:extLst>
              <a:ext uri="{FF2B5EF4-FFF2-40B4-BE49-F238E27FC236}">
                <a16:creationId xmlns:a16="http://schemas.microsoft.com/office/drawing/2014/main" id="{7B827692-E7D5-EBCE-848C-FED2D530E112}"/>
              </a:ext>
            </a:extLst>
          </p:cNvPr>
          <p:cNvSpPr/>
          <p:nvPr/>
        </p:nvSpPr>
        <p:spPr>
          <a:xfrm>
            <a:off x="4741841" y="3704445"/>
            <a:ext cx="1246533" cy="318294"/>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75277034-C64D-DBC7-07CC-96D76BA76102}"/>
              </a:ext>
            </a:extLst>
          </p:cNvPr>
          <p:cNvSpPr txBox="1"/>
          <p:nvPr/>
        </p:nvSpPr>
        <p:spPr>
          <a:xfrm>
            <a:off x="6151145" y="3571205"/>
            <a:ext cx="595035" cy="584775"/>
          </a:xfrm>
          <a:prstGeom prst="rect">
            <a:avLst/>
          </a:prstGeom>
          <a:noFill/>
        </p:spPr>
        <p:txBody>
          <a:bodyPr wrap="square" rtlCol="0">
            <a:spAutoFit/>
          </a:bodyPr>
          <a:lstStyle/>
          <a:p>
            <a:r>
              <a:rPr kumimoji="1" lang="ja-JP" altLang="en-US" sz="3200" b="1" dirty="0">
                <a:solidFill>
                  <a:srgbClr val="FF0000"/>
                </a:solidFill>
              </a:rPr>
              <a:t>②</a:t>
            </a:r>
          </a:p>
        </p:txBody>
      </p:sp>
      <p:sp>
        <p:nvSpPr>
          <p:cNvPr id="15" name="正方形/長方形 14">
            <a:extLst>
              <a:ext uri="{FF2B5EF4-FFF2-40B4-BE49-F238E27FC236}">
                <a16:creationId xmlns:a16="http://schemas.microsoft.com/office/drawing/2014/main" id="{CDA5BF9B-5EBA-2A76-2734-74FAEA646D1C}"/>
              </a:ext>
            </a:extLst>
          </p:cNvPr>
          <p:cNvSpPr/>
          <p:nvPr/>
        </p:nvSpPr>
        <p:spPr>
          <a:xfrm>
            <a:off x="1161142" y="8784809"/>
            <a:ext cx="5237388" cy="209929"/>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2294DC8E-E576-44E7-7343-092CC2D6C74D}"/>
              </a:ext>
            </a:extLst>
          </p:cNvPr>
          <p:cNvSpPr txBox="1"/>
          <p:nvPr/>
        </p:nvSpPr>
        <p:spPr>
          <a:xfrm>
            <a:off x="457227" y="8606424"/>
            <a:ext cx="595035" cy="584775"/>
          </a:xfrm>
          <a:prstGeom prst="rect">
            <a:avLst/>
          </a:prstGeom>
          <a:noFill/>
        </p:spPr>
        <p:txBody>
          <a:bodyPr wrap="none" rtlCol="0">
            <a:spAutoFit/>
          </a:bodyPr>
          <a:lstStyle/>
          <a:p>
            <a:r>
              <a:rPr kumimoji="1" lang="ja-JP" altLang="en-US" sz="3200" b="1" dirty="0">
                <a:solidFill>
                  <a:srgbClr val="FF0000"/>
                </a:solidFill>
              </a:rPr>
              <a:t>⑤</a:t>
            </a:r>
          </a:p>
        </p:txBody>
      </p:sp>
    </p:spTree>
    <p:extLst>
      <p:ext uri="{BB962C8B-B14F-4D97-AF65-F5344CB8AC3E}">
        <p14:creationId xmlns:p14="http://schemas.microsoft.com/office/powerpoint/2010/main" val="4055236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A52CC-41C0-2047-95F9-4B78F3923EA9}"/>
            </a:ext>
          </a:extLst>
        </p:cNvPr>
        <p:cNvGrpSpPr/>
        <p:nvPr/>
      </p:nvGrpSpPr>
      <p:grpSpPr>
        <a:xfrm>
          <a:off x="0" y="0"/>
          <a:ext cx="0" cy="0"/>
          <a:chOff x="0" y="0"/>
          <a:chExt cx="0" cy="0"/>
        </a:xfrm>
      </p:grpSpPr>
      <p:pic>
        <p:nvPicPr>
          <p:cNvPr id="3" name="図 2" descr="武器, はさみ が含まれている画像&#10;&#10;AI によって生成されたコンテンツは間違っている可能性があります。">
            <a:extLst>
              <a:ext uri="{FF2B5EF4-FFF2-40B4-BE49-F238E27FC236}">
                <a16:creationId xmlns:a16="http://schemas.microsoft.com/office/drawing/2014/main" id="{6A006F58-AC73-C35C-0D97-FF1AE3FEA9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38977" y="233543"/>
            <a:ext cx="1544049" cy="379647"/>
          </a:xfrm>
          <a:prstGeom prst="rect">
            <a:avLst/>
          </a:prstGeom>
        </p:spPr>
      </p:pic>
      <p:sp>
        <p:nvSpPr>
          <p:cNvPr id="5" name="ホームベース 47">
            <a:extLst>
              <a:ext uri="{FF2B5EF4-FFF2-40B4-BE49-F238E27FC236}">
                <a16:creationId xmlns:a16="http://schemas.microsoft.com/office/drawing/2014/main" id="{7E13CDBD-70EA-5993-4436-D5BA56334653}"/>
              </a:ext>
            </a:extLst>
          </p:cNvPr>
          <p:cNvSpPr/>
          <p:nvPr/>
        </p:nvSpPr>
        <p:spPr>
          <a:xfrm>
            <a:off x="-14389" y="175432"/>
            <a:ext cx="4649300" cy="496956"/>
          </a:xfrm>
          <a:prstGeom prst="homePlat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24000" rtlCol="0" anchor="ctr"/>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●●大学　キャリア支援サイト</a:t>
            </a:r>
          </a:p>
        </p:txBody>
      </p:sp>
      <p:sp>
        <p:nvSpPr>
          <p:cNvPr id="9" name="TextBox 9">
            <a:extLst>
              <a:ext uri="{FF2B5EF4-FFF2-40B4-BE49-F238E27FC236}">
                <a16:creationId xmlns:a16="http://schemas.microsoft.com/office/drawing/2014/main" id="{B9469B3F-960D-DDA4-678D-0919B3623502}"/>
              </a:ext>
            </a:extLst>
          </p:cNvPr>
          <p:cNvSpPr txBox="1"/>
          <p:nvPr/>
        </p:nvSpPr>
        <p:spPr>
          <a:xfrm>
            <a:off x="2825837" y="6505244"/>
            <a:ext cx="1908000" cy="1292470"/>
          </a:xfrm>
          <a:prstGeom prst="rect">
            <a:avLst/>
          </a:prstGeom>
          <a:noFill/>
        </p:spPr>
        <p:txBody>
          <a:bodyPr wrap="square" anchor="t">
            <a:spAutoFit/>
          </a:bodyPr>
          <a:lstStyle/>
          <a:p>
            <a:pPr>
              <a:lnSpc>
                <a:spcPts val="16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内定受諾の決め手はここ！選考を通じて感じた社風や、人事担当者の対応、社内の様子など後輩にお勧めしたいポイントを教えてください。</a:t>
            </a:r>
            <a:endParaRPr lang="en-US" altLang="ko-KR"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43" name="TextBox 9">
            <a:extLst>
              <a:ext uri="{FF2B5EF4-FFF2-40B4-BE49-F238E27FC236}">
                <a16:creationId xmlns:a16="http://schemas.microsoft.com/office/drawing/2014/main" id="{2445BF2C-3A5D-70EB-5585-B5FACBF5A651}"/>
              </a:ext>
            </a:extLst>
          </p:cNvPr>
          <p:cNvSpPr txBox="1"/>
          <p:nvPr/>
        </p:nvSpPr>
        <p:spPr>
          <a:xfrm>
            <a:off x="483010" y="6505244"/>
            <a:ext cx="1908000" cy="1087285"/>
          </a:xfrm>
          <a:prstGeom prst="rect">
            <a:avLst/>
          </a:prstGeom>
          <a:noFill/>
        </p:spPr>
        <p:txBody>
          <a:bodyPr wrap="square" anchor="t">
            <a:spAutoFit/>
          </a:bodyPr>
          <a:lstStyle/>
          <a:p>
            <a:pPr>
              <a:lnSpc>
                <a:spcPts val="16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面接ではこんなことを聞かれた、通過した面接ではこんな風に答えたなど、あなたが選考前に知っておきたかった情報を教えてください。　　　　</a:t>
            </a:r>
            <a:endParaRPr lang="en-US" altLang="ko-KR"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47" name="TextBox 9">
            <a:extLst>
              <a:ext uri="{FF2B5EF4-FFF2-40B4-BE49-F238E27FC236}">
                <a16:creationId xmlns:a16="http://schemas.microsoft.com/office/drawing/2014/main" id="{7A6E4031-DFA8-488A-AB6C-B771E085BFEF}"/>
              </a:ext>
            </a:extLst>
          </p:cNvPr>
          <p:cNvSpPr txBox="1"/>
          <p:nvPr/>
        </p:nvSpPr>
        <p:spPr>
          <a:xfrm>
            <a:off x="5168664" y="6505244"/>
            <a:ext cx="1908000" cy="1087285"/>
          </a:xfrm>
          <a:prstGeom prst="rect">
            <a:avLst/>
          </a:prstGeom>
          <a:noFill/>
        </p:spPr>
        <p:txBody>
          <a:bodyPr wrap="square" anchor="t">
            <a:spAutoFit/>
          </a:bodyPr>
          <a:lstStyle/>
          <a:p>
            <a:pPr>
              <a:lnSpc>
                <a:spcPts val="16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企業のおすすめポイントから、あの面接のあの答えは失敗だった</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などの失敗談までなんでも。自身の活動の振り返りにもおすすめです。</a:t>
            </a:r>
            <a:endParaRPr lang="en-US" altLang="ko-KR"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48" name="テキスト ボックス 47">
            <a:extLst>
              <a:ext uri="{FF2B5EF4-FFF2-40B4-BE49-F238E27FC236}">
                <a16:creationId xmlns:a16="http://schemas.microsoft.com/office/drawing/2014/main" id="{A82DF016-1500-713C-3AC6-D42F14BF7729}"/>
              </a:ext>
            </a:extLst>
          </p:cNvPr>
          <p:cNvSpPr txBox="1"/>
          <p:nvPr/>
        </p:nvSpPr>
        <p:spPr>
          <a:xfrm>
            <a:off x="1759329" y="8159607"/>
            <a:ext cx="4006225" cy="276999"/>
          </a:xfrm>
          <a:prstGeom prst="rect">
            <a:avLst/>
          </a:prstGeom>
          <a:noFill/>
        </p:spPr>
        <p:txBody>
          <a:bodyPr wrap="none" rtlCol="0">
            <a:spAutoFit/>
          </a:bodyPr>
          <a:lstStyle/>
          <a:p>
            <a:pPr algn="ctr"/>
            <a:r>
              <a:rPr kumimoji="1" lang="ja-JP" altLang="en-US" sz="1200" b="1" dirty="0">
                <a:latin typeface="BIZ UDPゴシック" panose="020B0400000000000000" pitchFamily="50" charset="-128"/>
                <a:ea typeface="BIZ UDPゴシック" panose="020B0400000000000000" pitchFamily="50" charset="-128"/>
              </a:rPr>
              <a:t>●●就職ナビはキャリタス</a:t>
            </a:r>
            <a:r>
              <a:rPr kumimoji="1" lang="en-US" altLang="ja-JP" sz="1200" b="1" dirty="0">
                <a:latin typeface="BIZ UDPゴシック" panose="020B0400000000000000" pitchFamily="50" charset="-128"/>
                <a:ea typeface="BIZ UDPゴシック" panose="020B0400000000000000" pitchFamily="50" charset="-128"/>
              </a:rPr>
              <a:t>UC</a:t>
            </a:r>
            <a:r>
              <a:rPr kumimoji="1" lang="ja-JP" altLang="en-US" sz="1200" b="1" dirty="0">
                <a:latin typeface="BIZ UDPゴシック" panose="020B0400000000000000" pitchFamily="50" charset="-128"/>
                <a:ea typeface="BIZ UDPゴシック" panose="020B0400000000000000" pitchFamily="50" charset="-128"/>
              </a:rPr>
              <a:t>アプリからの利用が便利！</a:t>
            </a:r>
          </a:p>
        </p:txBody>
      </p:sp>
      <p:sp>
        <p:nvSpPr>
          <p:cNvPr id="51" name="TextBox 9">
            <a:extLst>
              <a:ext uri="{FF2B5EF4-FFF2-40B4-BE49-F238E27FC236}">
                <a16:creationId xmlns:a16="http://schemas.microsoft.com/office/drawing/2014/main" id="{9C419BFB-F859-91BC-F01A-2FE28D43DB77}"/>
              </a:ext>
            </a:extLst>
          </p:cNvPr>
          <p:cNvSpPr txBox="1"/>
          <p:nvPr/>
        </p:nvSpPr>
        <p:spPr>
          <a:xfrm>
            <a:off x="483010" y="5876695"/>
            <a:ext cx="1908000" cy="473591"/>
          </a:xfrm>
          <a:prstGeom prst="rect">
            <a:avLst/>
          </a:prstGeom>
          <a:noFill/>
        </p:spPr>
        <p:txBody>
          <a:bodyPr wrap="square" anchor="t">
            <a:spAutoFit/>
          </a:bodyPr>
          <a:lstStyle/>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選考通過の</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ポイント教えて！</a:t>
            </a:r>
          </a:p>
        </p:txBody>
      </p:sp>
      <p:sp>
        <p:nvSpPr>
          <p:cNvPr id="52" name="TextBox 9">
            <a:extLst>
              <a:ext uri="{FF2B5EF4-FFF2-40B4-BE49-F238E27FC236}">
                <a16:creationId xmlns:a16="http://schemas.microsoft.com/office/drawing/2014/main" id="{45D390E8-7C82-A322-35C1-DE233FC08E77}"/>
              </a:ext>
            </a:extLst>
          </p:cNvPr>
          <p:cNvSpPr txBox="1"/>
          <p:nvPr/>
        </p:nvSpPr>
        <p:spPr>
          <a:xfrm>
            <a:off x="2825837" y="5876695"/>
            <a:ext cx="1908000" cy="473591"/>
          </a:xfrm>
          <a:prstGeom prst="rect">
            <a:avLst/>
          </a:prstGeom>
          <a:noFill/>
        </p:spPr>
        <p:txBody>
          <a:bodyPr wrap="square" anchor="t">
            <a:spAutoFit/>
          </a:bodyPr>
          <a:lstStyle/>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選考経験者だから</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わかるポイント！</a:t>
            </a:r>
          </a:p>
        </p:txBody>
      </p:sp>
      <p:sp>
        <p:nvSpPr>
          <p:cNvPr id="53" name="TextBox 9">
            <a:extLst>
              <a:ext uri="{FF2B5EF4-FFF2-40B4-BE49-F238E27FC236}">
                <a16:creationId xmlns:a16="http://schemas.microsoft.com/office/drawing/2014/main" id="{6290E761-B082-DD26-56B0-52C1A07872E6}"/>
              </a:ext>
            </a:extLst>
          </p:cNvPr>
          <p:cNvSpPr txBox="1"/>
          <p:nvPr/>
        </p:nvSpPr>
        <p:spPr>
          <a:xfrm>
            <a:off x="5209233" y="5876695"/>
            <a:ext cx="1908000" cy="473591"/>
          </a:xfrm>
          <a:prstGeom prst="rect">
            <a:avLst/>
          </a:prstGeom>
          <a:noFill/>
        </p:spPr>
        <p:txBody>
          <a:bodyPr wrap="square" anchor="t">
            <a:spAutoFit/>
          </a:bodyPr>
          <a:lstStyle/>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どんなに</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ctr">
              <a:lnSpc>
                <a:spcPts val="16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小さなことでも</a:t>
            </a: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OK</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a:t>
            </a:r>
          </a:p>
        </p:txBody>
      </p:sp>
      <p:sp>
        <p:nvSpPr>
          <p:cNvPr id="54" name="テキスト ボックス 53">
            <a:extLst>
              <a:ext uri="{FF2B5EF4-FFF2-40B4-BE49-F238E27FC236}">
                <a16:creationId xmlns:a16="http://schemas.microsoft.com/office/drawing/2014/main" id="{E8502CA1-836F-3683-9158-317D4E020A94}"/>
              </a:ext>
            </a:extLst>
          </p:cNvPr>
          <p:cNvSpPr txBox="1"/>
          <p:nvPr/>
        </p:nvSpPr>
        <p:spPr>
          <a:xfrm>
            <a:off x="922324" y="4558174"/>
            <a:ext cx="5715026" cy="819840"/>
          </a:xfrm>
          <a:prstGeom prst="rect">
            <a:avLst/>
          </a:prstGeom>
          <a:noFill/>
        </p:spPr>
        <p:txBody>
          <a:bodyPr wrap="none" rtlCol="0">
            <a:spAutoFit/>
          </a:bodyPr>
          <a:lstStyle/>
          <a:p>
            <a:pPr algn="ctr">
              <a:lnSpc>
                <a:spcPts val="20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●●就職ナビで、活動報告書の提出や進路決定届の登録時に入力する就職体験談。</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ctr">
              <a:lnSpc>
                <a:spcPts val="20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どんな小さなことでも構いません。</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ctr">
              <a:lnSpc>
                <a:spcPts val="20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就活しているときに知りたかったリアルな体験談を聞かせてください！</a:t>
            </a:r>
          </a:p>
        </p:txBody>
      </p:sp>
    </p:spTree>
    <p:extLst>
      <p:ext uri="{BB962C8B-B14F-4D97-AF65-F5344CB8AC3E}">
        <p14:creationId xmlns:p14="http://schemas.microsoft.com/office/powerpoint/2010/main" val="249445241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1288</TotalTime>
  <Words>294</Words>
  <Application>Microsoft Office PowerPoint</Application>
  <PresentationFormat>ユーザー設定</PresentationFormat>
  <Paragraphs>29</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Company>株式会社キャリタス</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A4チラシ-活動報告を登録しよう</dc:title>
  <dc:creator>キャリタスUC</dc:creator>
  <cp:revision>106</cp:revision>
  <cp:lastPrinted>2025-05-27T04:04:31Z</cp:lastPrinted>
  <dcterms:created xsi:type="dcterms:W3CDTF">2025-03-20T23:34:27Z</dcterms:created>
  <dcterms:modified xsi:type="dcterms:W3CDTF">2025-08-05T02:30:05Z</dcterms:modified>
</cp:coreProperties>
</file>