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8" r:id="rId2"/>
    <p:sldId id="261"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90E2"/>
    <a:srgbClr val="D0E7F9"/>
    <a:srgbClr val="2E7D32"/>
    <a:srgbClr val="D4F1D4"/>
    <a:srgbClr val="B0B0B0"/>
    <a:srgbClr val="F5F5F5"/>
    <a:srgbClr val="224D56"/>
    <a:srgbClr val="E8E9EB"/>
    <a:srgbClr val="E7F3F5"/>
    <a:srgbClr val="EF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2606" y="67"/>
      </p:cViewPr>
      <p:guideLst>
        <p:guide orient="horz" pos="3367"/>
        <p:guide pos="2381"/>
      </p:guideLst>
    </p:cSldViewPr>
  </p:slideViewPr>
  <p:notesTextViewPr>
    <p:cViewPr>
      <p:scale>
        <a:sx n="1" d="1"/>
        <a:sy n="1" d="1"/>
      </p:scale>
      <p:origin x="0" y="0"/>
    </p:cViewPr>
  </p:notesTextViewPr>
  <p:notesViewPr>
    <p:cSldViewPr snapToGrid="0">
      <p:cViewPr varScale="1">
        <p:scale>
          <a:sx n="53" d="100"/>
          <a:sy n="53" d="100"/>
        </p:scale>
        <p:origin x="29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04CFF4E-D85D-4C89-B386-AAC2F87BA94A}" type="datetimeFigureOut">
              <a:rPr kumimoji="1" lang="ja-JP" altLang="en-US" smtClean="0"/>
              <a:t>2025/7/1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597F1B7-32B7-4FD5-8C50-BF6F61E5A73B}" type="slidenum">
              <a:rPr kumimoji="1" lang="ja-JP" altLang="en-US" smtClean="0"/>
              <a:t>‹#›</a:t>
            </a:fld>
            <a:endParaRPr kumimoji="1" lang="ja-JP" altLang="en-US"/>
          </a:p>
        </p:txBody>
      </p:sp>
    </p:spTree>
    <p:extLst>
      <p:ext uri="{BB962C8B-B14F-4D97-AF65-F5344CB8AC3E}">
        <p14:creationId xmlns:p14="http://schemas.microsoft.com/office/powerpoint/2010/main" val="3239480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4B0556D-8F13-4C86-9F6F-2FC47457CB20}" type="datetimeFigureOut">
              <a:rPr kumimoji="1" lang="ja-JP" altLang="en-US" smtClean="0"/>
              <a:t>2025/7/1</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42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5A5554D-FEA8-41F3-A2D6-DA4651540A2C}" type="slidenum">
              <a:rPr kumimoji="1" lang="ja-JP" altLang="en-US" smtClean="0"/>
              <a:t>‹#›</a:t>
            </a:fld>
            <a:endParaRPr kumimoji="1" lang="ja-JP" altLang="en-US"/>
          </a:p>
        </p:txBody>
      </p:sp>
    </p:spTree>
    <p:extLst>
      <p:ext uri="{BB962C8B-B14F-4D97-AF65-F5344CB8AC3E}">
        <p14:creationId xmlns:p14="http://schemas.microsoft.com/office/powerpoint/2010/main" val="25855642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588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230569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2891327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C28D6DCE-397B-6BB5-9E55-C92F4936D104}"/>
              </a:ext>
            </a:extLst>
          </p:cNvPr>
          <p:cNvCxnSpPr>
            <a:cxnSpLocks/>
          </p:cNvCxnSpPr>
          <p:nvPr userDrawn="1"/>
        </p:nvCxnSpPr>
        <p:spPr>
          <a:xfrm>
            <a:off x="166236" y="5234773"/>
            <a:ext cx="7227203" cy="0"/>
          </a:xfrm>
          <a:prstGeom prst="line">
            <a:avLst/>
          </a:prstGeom>
          <a:ln w="12700">
            <a:solidFill>
              <a:srgbClr val="224D56"/>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B08C4682-3507-10AE-E41B-DA48D3736851}"/>
              </a:ext>
            </a:extLst>
          </p:cNvPr>
          <p:cNvSpPr/>
          <p:nvPr userDrawn="1"/>
        </p:nvSpPr>
        <p:spPr>
          <a:xfrm>
            <a:off x="430379" y="1527096"/>
            <a:ext cx="6698915" cy="2287408"/>
          </a:xfrm>
          <a:prstGeom prst="rect">
            <a:avLst/>
          </a:prstGeom>
          <a:solidFill>
            <a:srgbClr val="224D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24D56"/>
              </a:solidFill>
            </a:endParaRPr>
          </a:p>
        </p:txBody>
      </p:sp>
      <p:sp>
        <p:nvSpPr>
          <p:cNvPr id="9" name="正方形/長方形 8">
            <a:extLst>
              <a:ext uri="{FF2B5EF4-FFF2-40B4-BE49-F238E27FC236}">
                <a16:creationId xmlns:a16="http://schemas.microsoft.com/office/drawing/2014/main" id="{4EF73414-1B85-3ADD-D373-ECCFBEFCE0FB}"/>
              </a:ext>
            </a:extLst>
          </p:cNvPr>
          <p:cNvSpPr/>
          <p:nvPr userDrawn="1"/>
        </p:nvSpPr>
        <p:spPr>
          <a:xfrm>
            <a:off x="524904" y="4141746"/>
            <a:ext cx="6587578" cy="775406"/>
          </a:xfrm>
          <a:prstGeom prst="rect">
            <a:avLst/>
          </a:prstGeom>
          <a:solidFill>
            <a:srgbClr val="E8E9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endParaRPr kumimoji="1"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10" name="角丸四角形 61">
            <a:extLst>
              <a:ext uri="{FF2B5EF4-FFF2-40B4-BE49-F238E27FC236}">
                <a16:creationId xmlns:a16="http://schemas.microsoft.com/office/drawing/2014/main" id="{44453DC1-03FA-E451-56B8-510E2232F405}"/>
              </a:ext>
            </a:extLst>
          </p:cNvPr>
          <p:cNvSpPr/>
          <p:nvPr userDrawn="1"/>
        </p:nvSpPr>
        <p:spPr>
          <a:xfrm>
            <a:off x="1785649" y="8636245"/>
            <a:ext cx="3995085" cy="366286"/>
          </a:xfrm>
          <a:prstGeom prst="roundRect">
            <a:avLst>
              <a:gd name="adj" fmla="val 50000"/>
            </a:avLst>
          </a:prstGeom>
          <a:solidFill>
            <a:srgbClr val="224D5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公式アプリを無料でダウンロード</a:t>
            </a:r>
          </a:p>
        </p:txBody>
      </p:sp>
      <p:sp>
        <p:nvSpPr>
          <p:cNvPr id="11" name="テキスト ボックス 10">
            <a:extLst>
              <a:ext uri="{FF2B5EF4-FFF2-40B4-BE49-F238E27FC236}">
                <a16:creationId xmlns:a16="http://schemas.microsoft.com/office/drawing/2014/main" id="{EC6F5A3F-2362-8A83-9A0A-0AB37210FF3B}"/>
              </a:ext>
            </a:extLst>
          </p:cNvPr>
          <p:cNvSpPr txBox="1"/>
          <p:nvPr userDrawn="1"/>
        </p:nvSpPr>
        <p:spPr>
          <a:xfrm>
            <a:off x="1412442" y="9115603"/>
            <a:ext cx="1063112" cy="430887"/>
          </a:xfrm>
          <a:prstGeom prst="rect">
            <a:avLst/>
          </a:prstGeom>
          <a:noFill/>
        </p:spPr>
        <p:txBody>
          <a:bodyPr wrap="none" rtlCol="0">
            <a:spAutoFit/>
          </a:bodyPr>
          <a:lstStyle/>
          <a:p>
            <a:r>
              <a:rPr kumimoji="1" lang="en-US" altLang="ja-JP" sz="1400" b="1" dirty="0"/>
              <a:t>iPhone</a:t>
            </a:r>
            <a:r>
              <a:rPr kumimoji="1" lang="ja-JP" altLang="en-US" sz="1400" b="1" dirty="0">
                <a:latin typeface="BIZ UDPゴシック" panose="020B0400000000000000" pitchFamily="50" charset="-128"/>
                <a:ea typeface="BIZ UDPゴシック" panose="020B0400000000000000" pitchFamily="50" charset="-128"/>
              </a:rPr>
              <a:t>の方</a:t>
            </a:r>
            <a:endParaRPr kumimoji="1" lang="en-US" altLang="ja-JP" sz="1400" b="1" dirty="0">
              <a:latin typeface="BIZ UDPゴシック" panose="020B0400000000000000" pitchFamily="50" charset="-128"/>
              <a:ea typeface="BIZ UDPゴシック" panose="020B0400000000000000" pitchFamily="50" charset="-128"/>
            </a:endParaRPr>
          </a:p>
          <a:p>
            <a:r>
              <a:rPr kumimoji="1" lang="en-US" altLang="ja-JP" sz="800" b="1" dirty="0">
                <a:latin typeface="BIZ UDPゴシック" panose="020B0400000000000000" pitchFamily="50" charset="-128"/>
                <a:ea typeface="BIZ UDPゴシック" panose="020B0400000000000000" pitchFamily="50" charset="-128"/>
              </a:rPr>
              <a:t>※iOS14.0</a:t>
            </a:r>
            <a:r>
              <a:rPr kumimoji="1" lang="ja-JP" altLang="en-US" sz="800" b="1" dirty="0">
                <a:latin typeface="BIZ UDPゴシック" panose="020B0400000000000000" pitchFamily="50" charset="-128"/>
                <a:ea typeface="BIZ UDPゴシック" panose="020B0400000000000000" pitchFamily="50" charset="-128"/>
              </a:rPr>
              <a:t>以上</a:t>
            </a:r>
          </a:p>
        </p:txBody>
      </p:sp>
      <p:sp>
        <p:nvSpPr>
          <p:cNvPr id="12" name="テキスト ボックス 11">
            <a:extLst>
              <a:ext uri="{FF2B5EF4-FFF2-40B4-BE49-F238E27FC236}">
                <a16:creationId xmlns:a16="http://schemas.microsoft.com/office/drawing/2014/main" id="{B8BDB855-5F3A-1930-7A06-BCB28FAF8293}"/>
              </a:ext>
            </a:extLst>
          </p:cNvPr>
          <p:cNvSpPr txBox="1"/>
          <p:nvPr userDrawn="1"/>
        </p:nvSpPr>
        <p:spPr>
          <a:xfrm>
            <a:off x="4104144" y="9115603"/>
            <a:ext cx="1144288" cy="430887"/>
          </a:xfrm>
          <a:prstGeom prst="rect">
            <a:avLst/>
          </a:prstGeom>
          <a:noFill/>
        </p:spPr>
        <p:txBody>
          <a:bodyPr wrap="none" rtlCol="0">
            <a:spAutoFit/>
          </a:bodyPr>
          <a:lstStyle/>
          <a:p>
            <a:r>
              <a:rPr kumimoji="1" lang="en-US" altLang="ja-JP" sz="1400" b="1" dirty="0"/>
              <a:t>Android</a:t>
            </a:r>
            <a:r>
              <a:rPr kumimoji="1" lang="ja-JP" altLang="en-US" sz="1400" b="1" dirty="0">
                <a:latin typeface="BIZ UDPゴシック" panose="020B0400000000000000" pitchFamily="50" charset="-128"/>
                <a:ea typeface="BIZ UDPゴシック" panose="020B0400000000000000" pitchFamily="50" charset="-128"/>
              </a:rPr>
              <a:t>の方</a:t>
            </a:r>
            <a:endParaRPr kumimoji="1" lang="en-US" altLang="ja-JP" sz="1400" b="1" dirty="0">
              <a:latin typeface="BIZ UDPゴシック" panose="020B0400000000000000" pitchFamily="50" charset="-128"/>
              <a:ea typeface="BIZ UDPゴシック" panose="020B0400000000000000" pitchFamily="50" charset="-128"/>
            </a:endParaRPr>
          </a:p>
          <a:p>
            <a:r>
              <a:rPr kumimoji="1" lang="en-US" altLang="ja-JP" sz="800" b="1" dirty="0">
                <a:latin typeface="BIZ UDPゴシック" panose="020B0400000000000000" pitchFamily="50" charset="-128"/>
                <a:ea typeface="BIZ UDPゴシック" panose="020B0400000000000000" pitchFamily="50" charset="-128"/>
              </a:rPr>
              <a:t>※Android8.0</a:t>
            </a:r>
            <a:r>
              <a:rPr kumimoji="1" lang="ja-JP" altLang="en-US" sz="800" b="1" dirty="0">
                <a:latin typeface="BIZ UDPゴシック" panose="020B0400000000000000" pitchFamily="50" charset="-128"/>
                <a:ea typeface="BIZ UDPゴシック" panose="020B0400000000000000" pitchFamily="50" charset="-128"/>
              </a:rPr>
              <a:t>以上</a:t>
            </a:r>
          </a:p>
        </p:txBody>
      </p:sp>
      <p:pic>
        <p:nvPicPr>
          <p:cNvPr id="13" name="図 12">
            <a:extLst>
              <a:ext uri="{FF2B5EF4-FFF2-40B4-BE49-F238E27FC236}">
                <a16:creationId xmlns:a16="http://schemas.microsoft.com/office/drawing/2014/main" id="{B785D5C0-12BE-A954-D6ED-D0C0F33DE5A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07828" y="9115603"/>
            <a:ext cx="962682" cy="962682"/>
          </a:xfrm>
          <a:prstGeom prst="rect">
            <a:avLst/>
          </a:prstGeom>
          <a:ln>
            <a:solidFill>
              <a:schemeClr val="bg1">
                <a:lumMod val="85000"/>
              </a:schemeClr>
            </a:solidFill>
          </a:ln>
        </p:spPr>
      </p:pic>
      <p:pic>
        <p:nvPicPr>
          <p:cNvPr id="14" name="図 13">
            <a:extLst>
              <a:ext uri="{FF2B5EF4-FFF2-40B4-BE49-F238E27FC236}">
                <a16:creationId xmlns:a16="http://schemas.microsoft.com/office/drawing/2014/main" id="{3C0207AC-50B6-78FD-5801-9B8A1B7FA49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9238" y="9115603"/>
            <a:ext cx="962682" cy="962682"/>
          </a:xfrm>
          <a:prstGeom prst="rect">
            <a:avLst/>
          </a:prstGeom>
          <a:ln>
            <a:solidFill>
              <a:schemeClr val="bg1">
                <a:lumMod val="85000"/>
              </a:schemeClr>
            </a:solidFill>
          </a:ln>
        </p:spPr>
      </p:pic>
      <p:pic>
        <p:nvPicPr>
          <p:cNvPr id="15" name="図 14">
            <a:extLst>
              <a:ext uri="{FF2B5EF4-FFF2-40B4-BE49-F238E27FC236}">
                <a16:creationId xmlns:a16="http://schemas.microsoft.com/office/drawing/2014/main" id="{0FF77AAA-9228-A2B1-3663-E9571037386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84463" y="9731578"/>
            <a:ext cx="1155688" cy="346707"/>
          </a:xfrm>
          <a:prstGeom prst="rect">
            <a:avLst/>
          </a:prstGeom>
        </p:spPr>
      </p:pic>
      <p:pic>
        <p:nvPicPr>
          <p:cNvPr id="16" name="図 15">
            <a:extLst>
              <a:ext uri="{FF2B5EF4-FFF2-40B4-BE49-F238E27FC236}">
                <a16:creationId xmlns:a16="http://schemas.microsoft.com/office/drawing/2014/main" id="{996536ED-9075-D393-2F1E-A334F8C3B3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092744" y="9731578"/>
            <a:ext cx="1155688" cy="346707"/>
          </a:xfrm>
          <a:prstGeom prst="rect">
            <a:avLst/>
          </a:prstGeom>
        </p:spPr>
      </p:pic>
      <p:sp>
        <p:nvSpPr>
          <p:cNvPr id="17" name="テキスト ボックス 16">
            <a:extLst>
              <a:ext uri="{FF2B5EF4-FFF2-40B4-BE49-F238E27FC236}">
                <a16:creationId xmlns:a16="http://schemas.microsoft.com/office/drawing/2014/main" id="{51CB5BB6-9996-B338-AE7C-C350744F6474}"/>
              </a:ext>
            </a:extLst>
          </p:cNvPr>
          <p:cNvSpPr txBox="1"/>
          <p:nvPr userDrawn="1"/>
        </p:nvSpPr>
        <p:spPr>
          <a:xfrm>
            <a:off x="1242962" y="10150389"/>
            <a:ext cx="4588115" cy="307777"/>
          </a:xfrm>
          <a:prstGeom prst="rect">
            <a:avLst/>
          </a:prstGeom>
          <a:noFill/>
        </p:spPr>
        <p:txBody>
          <a:bodyPr wrap="none" rtlCol="0">
            <a:spAutoFit/>
          </a:bodyPr>
          <a:lstStyle/>
          <a:p>
            <a:r>
              <a:rPr kumimoji="1" lang="en-US" altLang="ja-JP" sz="700" dirty="0">
                <a:latin typeface="BIZ UDPゴシック" panose="020B0400000000000000" pitchFamily="50" charset="-128"/>
                <a:ea typeface="BIZ UDPゴシック" panose="020B0400000000000000" pitchFamily="50" charset="-128"/>
              </a:rPr>
              <a:t>Apple</a:t>
            </a:r>
            <a:r>
              <a:rPr kumimoji="1" lang="ja-JP" altLang="en-US" sz="700" dirty="0" err="1">
                <a:latin typeface="BIZ UDPゴシック" panose="020B0400000000000000" pitchFamily="50" charset="-128"/>
                <a:ea typeface="BIZ UDPゴシック" panose="020B0400000000000000" pitchFamily="50" charset="-128"/>
              </a:rPr>
              <a:t>、</a:t>
            </a:r>
            <a:r>
              <a:rPr kumimoji="1" lang="en-US" altLang="ja-JP" sz="700" dirty="0">
                <a:latin typeface="BIZ UDPゴシック" panose="020B0400000000000000" pitchFamily="50" charset="-128"/>
                <a:ea typeface="BIZ UDPゴシック" panose="020B0400000000000000" pitchFamily="50" charset="-128"/>
              </a:rPr>
              <a:t>Apple</a:t>
            </a:r>
            <a:r>
              <a:rPr kumimoji="1" lang="ja-JP" altLang="en-US" sz="700" dirty="0">
                <a:latin typeface="BIZ UDPゴシック" panose="020B0400000000000000" pitchFamily="50" charset="-128"/>
                <a:ea typeface="BIZ UDPゴシック" panose="020B0400000000000000" pitchFamily="50" charset="-128"/>
              </a:rPr>
              <a:t>のロゴ、</a:t>
            </a:r>
            <a:r>
              <a:rPr kumimoji="1" lang="en-US" altLang="ja-JP" sz="700" dirty="0">
                <a:latin typeface="BIZ UDPゴシック" panose="020B0400000000000000" pitchFamily="50" charset="-128"/>
                <a:ea typeface="BIZ UDPゴシック" panose="020B0400000000000000" pitchFamily="50" charset="-128"/>
              </a:rPr>
              <a:t>App Store</a:t>
            </a:r>
            <a:r>
              <a:rPr kumimoji="1" lang="ja-JP" altLang="en-US" sz="700" dirty="0" err="1">
                <a:latin typeface="BIZ UDPゴシック" panose="020B0400000000000000" pitchFamily="50" charset="-128"/>
                <a:ea typeface="BIZ UDPゴシック" panose="020B0400000000000000" pitchFamily="50" charset="-128"/>
              </a:rPr>
              <a:t>、</a:t>
            </a:r>
            <a:r>
              <a:rPr kumimoji="1" lang="en-US" altLang="ja-JP" sz="700" dirty="0">
                <a:latin typeface="BIZ UDPゴシック" panose="020B0400000000000000" pitchFamily="50" charset="-128"/>
                <a:ea typeface="BIZ UDPゴシック" panose="020B0400000000000000" pitchFamily="50" charset="-128"/>
              </a:rPr>
              <a:t>iPod</a:t>
            </a:r>
            <a:r>
              <a:rPr kumimoji="1" lang="ja-JP" altLang="en-US" sz="700" dirty="0">
                <a:latin typeface="BIZ UDPゴシック" panose="020B0400000000000000" pitchFamily="50" charset="-128"/>
                <a:ea typeface="BIZ UDPゴシック" panose="020B0400000000000000" pitchFamily="50" charset="-128"/>
              </a:rPr>
              <a:t>のロゴ、</a:t>
            </a:r>
            <a:r>
              <a:rPr kumimoji="1" lang="en-US" altLang="ja-JP" sz="700" dirty="0">
                <a:latin typeface="BIZ UDPゴシック" panose="020B0400000000000000" pitchFamily="50" charset="-128"/>
                <a:ea typeface="BIZ UDPゴシック" panose="020B0400000000000000" pitchFamily="50" charset="-128"/>
              </a:rPr>
              <a:t>iTunes</a:t>
            </a:r>
            <a:r>
              <a:rPr kumimoji="1" lang="ja-JP" altLang="en-US" sz="700" dirty="0">
                <a:latin typeface="BIZ UDPゴシック" panose="020B0400000000000000" pitchFamily="50" charset="-128"/>
                <a:ea typeface="BIZ UDPゴシック" panose="020B0400000000000000" pitchFamily="50" charset="-128"/>
              </a:rPr>
              <a:t>は、米国および他国の</a:t>
            </a:r>
            <a:r>
              <a:rPr kumimoji="1" lang="en-US" altLang="ja-JP" sz="700" dirty="0">
                <a:latin typeface="BIZ UDPゴシック" panose="020B0400000000000000" pitchFamily="50" charset="-128"/>
                <a:ea typeface="BIZ UDPゴシック" panose="020B0400000000000000" pitchFamily="50" charset="-128"/>
              </a:rPr>
              <a:t>Apple Inc.</a:t>
            </a:r>
            <a:r>
              <a:rPr kumimoji="1" lang="ja-JP" altLang="en-US" sz="700" dirty="0">
                <a:latin typeface="BIZ UDPゴシック" panose="020B0400000000000000" pitchFamily="50" charset="-128"/>
                <a:ea typeface="BIZ UDPゴシック" panose="020B0400000000000000" pitchFamily="50" charset="-128"/>
              </a:rPr>
              <a:t>の登録商標です。</a:t>
            </a:r>
          </a:p>
          <a:p>
            <a:r>
              <a:rPr kumimoji="1" lang="en-US" altLang="ja-JP" sz="700" dirty="0">
                <a:latin typeface="BIZ UDPゴシック" panose="020B0400000000000000" pitchFamily="50" charset="-128"/>
                <a:ea typeface="BIZ UDPゴシック" panose="020B0400000000000000" pitchFamily="50" charset="-128"/>
              </a:rPr>
              <a:t>Android</a:t>
            </a:r>
            <a:r>
              <a:rPr kumimoji="1" lang="ja-JP" altLang="en-US" sz="700" dirty="0" err="1">
                <a:latin typeface="BIZ UDPゴシック" panose="020B0400000000000000" pitchFamily="50" charset="-128"/>
                <a:ea typeface="BIZ UDPゴシック" panose="020B0400000000000000" pitchFamily="50" charset="-128"/>
              </a:rPr>
              <a:t>、</a:t>
            </a:r>
            <a:r>
              <a:rPr kumimoji="1" lang="en-US" altLang="ja-JP" sz="700" dirty="0">
                <a:latin typeface="BIZ UDPゴシック" panose="020B0400000000000000" pitchFamily="50" charset="-128"/>
                <a:ea typeface="BIZ UDPゴシック" panose="020B0400000000000000" pitchFamily="50" charset="-128"/>
              </a:rPr>
              <a:t>Android</a:t>
            </a:r>
            <a:r>
              <a:rPr kumimoji="1" lang="ja-JP" altLang="en-US" sz="700" dirty="0">
                <a:latin typeface="BIZ UDPゴシック" panose="020B0400000000000000" pitchFamily="50" charset="-128"/>
                <a:ea typeface="BIZ UDPゴシック" panose="020B0400000000000000" pitchFamily="50" charset="-128"/>
              </a:rPr>
              <a:t>ロゴ、</a:t>
            </a:r>
            <a:r>
              <a:rPr kumimoji="1" lang="en-US" altLang="ja-JP" sz="700" dirty="0">
                <a:latin typeface="BIZ UDPゴシック" panose="020B0400000000000000" pitchFamily="50" charset="-128"/>
                <a:ea typeface="BIZ UDPゴシック" panose="020B0400000000000000" pitchFamily="50" charset="-128"/>
              </a:rPr>
              <a:t>Google Play</a:t>
            </a:r>
            <a:r>
              <a:rPr kumimoji="1" lang="ja-JP" altLang="en-US" sz="700" dirty="0" err="1">
                <a:latin typeface="BIZ UDPゴシック" panose="020B0400000000000000" pitchFamily="50" charset="-128"/>
                <a:ea typeface="BIZ UDPゴシック" panose="020B0400000000000000" pitchFamily="50" charset="-128"/>
              </a:rPr>
              <a:t>、</a:t>
            </a:r>
            <a:r>
              <a:rPr kumimoji="1" lang="en-US" altLang="ja-JP" sz="700" dirty="0">
                <a:latin typeface="BIZ UDPゴシック" panose="020B0400000000000000" pitchFamily="50" charset="-128"/>
                <a:ea typeface="BIZ UDPゴシック" panose="020B0400000000000000" pitchFamily="50" charset="-128"/>
              </a:rPr>
              <a:t>Google Play</a:t>
            </a:r>
            <a:r>
              <a:rPr kumimoji="1" lang="ja-JP" altLang="en-US" sz="700" dirty="0">
                <a:latin typeface="BIZ UDPゴシック" panose="020B0400000000000000" pitchFamily="50" charset="-128"/>
                <a:ea typeface="BIZ UDPゴシック" panose="020B0400000000000000" pitchFamily="50" charset="-128"/>
              </a:rPr>
              <a:t>ロゴは、</a:t>
            </a:r>
            <a:r>
              <a:rPr kumimoji="1" lang="en-US" altLang="ja-JP" sz="700" dirty="0">
                <a:latin typeface="BIZ UDPゴシック" panose="020B0400000000000000" pitchFamily="50" charset="-128"/>
                <a:ea typeface="BIZ UDPゴシック" panose="020B0400000000000000" pitchFamily="50" charset="-128"/>
              </a:rPr>
              <a:t>Google LLC </a:t>
            </a:r>
            <a:r>
              <a:rPr kumimoji="1" lang="ja-JP" altLang="en-US" sz="700" dirty="0">
                <a:latin typeface="BIZ UDPゴシック" panose="020B0400000000000000" pitchFamily="50" charset="-128"/>
                <a:ea typeface="BIZ UDPゴシック" panose="020B0400000000000000" pitchFamily="50" charset="-128"/>
              </a:rPr>
              <a:t>の商標です。</a:t>
            </a:r>
          </a:p>
        </p:txBody>
      </p:sp>
      <p:cxnSp>
        <p:nvCxnSpPr>
          <p:cNvPr id="18" name="直線コネクタ 17">
            <a:extLst>
              <a:ext uri="{FF2B5EF4-FFF2-40B4-BE49-F238E27FC236}">
                <a16:creationId xmlns:a16="http://schemas.microsoft.com/office/drawing/2014/main" id="{4D9B31EC-EDB3-EA56-D94D-B3E46EF692E0}"/>
              </a:ext>
            </a:extLst>
          </p:cNvPr>
          <p:cNvCxnSpPr/>
          <p:nvPr userDrawn="1"/>
        </p:nvCxnSpPr>
        <p:spPr>
          <a:xfrm>
            <a:off x="2149814" y="8340400"/>
            <a:ext cx="161221" cy="2165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25212E3-4AF3-4197-B55B-3EA045013F72}"/>
              </a:ext>
            </a:extLst>
          </p:cNvPr>
          <p:cNvCxnSpPr/>
          <p:nvPr userDrawn="1"/>
        </p:nvCxnSpPr>
        <p:spPr>
          <a:xfrm flipH="1">
            <a:off x="5170531" y="8340400"/>
            <a:ext cx="161221" cy="2165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8D7E1185-1102-8AE3-BE73-E4E5A6ECDA0F}"/>
              </a:ext>
            </a:extLst>
          </p:cNvPr>
          <p:cNvSpPr txBox="1"/>
          <p:nvPr userDrawn="1"/>
        </p:nvSpPr>
        <p:spPr>
          <a:xfrm>
            <a:off x="430380" y="1722373"/>
            <a:ext cx="6698914" cy="1502976"/>
          </a:xfrm>
          <a:prstGeom prst="rect">
            <a:avLst/>
          </a:prstGeom>
          <a:noFill/>
        </p:spPr>
        <p:txBody>
          <a:bodyPr wrap="square" rtlCol="0">
            <a:spAutoFit/>
          </a:bodyPr>
          <a:lstStyle/>
          <a:p>
            <a:pPr algn="ctr">
              <a:lnSpc>
                <a:spcPts val="5500"/>
              </a:lnSpc>
            </a:pPr>
            <a:r>
              <a:rPr kumimoji="1" lang="ja-JP" altLang="en-US" sz="4700" b="1" spc="-150" dirty="0">
                <a:solidFill>
                  <a:schemeClr val="bg1"/>
                </a:solidFill>
                <a:latin typeface="BIZ UDPゴシック" panose="020B0400000000000000" pitchFamily="50" charset="-128"/>
                <a:ea typeface="BIZ UDPゴシック" panose="020B0400000000000000" pitchFamily="50" charset="-128"/>
              </a:rPr>
              <a:t>先輩のリアルな体験談を</a:t>
            </a:r>
            <a:endParaRPr kumimoji="1" lang="en-US" altLang="ja-JP" sz="4700" b="1" spc="-150" dirty="0">
              <a:solidFill>
                <a:schemeClr val="bg1"/>
              </a:solidFill>
              <a:latin typeface="BIZ UDPゴシック" panose="020B0400000000000000" pitchFamily="50" charset="-128"/>
              <a:ea typeface="BIZ UDPゴシック" panose="020B0400000000000000" pitchFamily="50" charset="-128"/>
            </a:endParaRPr>
          </a:p>
          <a:p>
            <a:pPr algn="ctr">
              <a:lnSpc>
                <a:spcPts val="5500"/>
              </a:lnSpc>
            </a:pPr>
            <a:r>
              <a:rPr kumimoji="1" lang="ja-JP" altLang="en-US" sz="4700" b="1" spc="-150" dirty="0">
                <a:solidFill>
                  <a:schemeClr val="bg1"/>
                </a:solidFill>
                <a:latin typeface="BIZ UDPゴシック" panose="020B0400000000000000" pitchFamily="50" charset="-128"/>
                <a:ea typeface="BIZ UDPゴシック" panose="020B0400000000000000" pitchFamily="50" charset="-128"/>
              </a:rPr>
              <a:t>見逃すな！</a:t>
            </a:r>
          </a:p>
        </p:txBody>
      </p:sp>
      <p:pic>
        <p:nvPicPr>
          <p:cNvPr id="21" name="図 20">
            <a:extLst>
              <a:ext uri="{FF2B5EF4-FFF2-40B4-BE49-F238E27FC236}">
                <a16:creationId xmlns:a16="http://schemas.microsoft.com/office/drawing/2014/main" id="{30E8F6C7-08B1-4581-6629-9D464BFDD93D}"/>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760006" y="3349495"/>
            <a:ext cx="6039662" cy="766660"/>
          </a:xfrm>
          <a:prstGeom prst="rect">
            <a:avLst/>
          </a:prstGeom>
        </p:spPr>
      </p:pic>
      <p:grpSp>
        <p:nvGrpSpPr>
          <p:cNvPr id="22" name="グループ化 21">
            <a:extLst>
              <a:ext uri="{FF2B5EF4-FFF2-40B4-BE49-F238E27FC236}">
                <a16:creationId xmlns:a16="http://schemas.microsoft.com/office/drawing/2014/main" id="{8EDBCA7D-F917-C65C-3293-3599C148B069}"/>
              </a:ext>
            </a:extLst>
          </p:cNvPr>
          <p:cNvGrpSpPr/>
          <p:nvPr userDrawn="1"/>
        </p:nvGrpSpPr>
        <p:grpSpPr>
          <a:xfrm>
            <a:off x="364684" y="5483480"/>
            <a:ext cx="6682102" cy="2518412"/>
            <a:chOff x="430380" y="5536462"/>
            <a:chExt cx="6682102" cy="2518412"/>
          </a:xfrm>
        </p:grpSpPr>
        <p:sp>
          <p:nvSpPr>
            <p:cNvPr id="23" name="正方形/長方形 22">
              <a:extLst>
                <a:ext uri="{FF2B5EF4-FFF2-40B4-BE49-F238E27FC236}">
                  <a16:creationId xmlns:a16="http://schemas.microsoft.com/office/drawing/2014/main" id="{29FC2D89-BDA6-6D8F-2C05-53E27827B9F7}"/>
                </a:ext>
              </a:extLst>
            </p:cNvPr>
            <p:cNvSpPr/>
            <p:nvPr/>
          </p:nvSpPr>
          <p:spPr>
            <a:xfrm>
              <a:off x="648858" y="5536462"/>
              <a:ext cx="2072651" cy="2518412"/>
            </a:xfrm>
            <a:prstGeom prst="rect">
              <a:avLst/>
            </a:prstGeom>
            <a:solidFill>
              <a:srgbClr val="F7E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5016E787-D696-E010-17B0-62CD2AB0398F}"/>
                </a:ext>
              </a:extLst>
            </p:cNvPr>
            <p:cNvSpPr/>
            <p:nvPr/>
          </p:nvSpPr>
          <p:spPr>
            <a:xfrm>
              <a:off x="783511" y="6292889"/>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401CFFF0-34B2-D7CA-EB54-40AB48C78BF5}"/>
                </a:ext>
              </a:extLst>
            </p:cNvPr>
            <p:cNvSpPr/>
            <p:nvPr/>
          </p:nvSpPr>
          <p:spPr>
            <a:xfrm>
              <a:off x="430380" y="5682606"/>
              <a:ext cx="471488" cy="471488"/>
            </a:xfrm>
            <a:prstGeom prst="ellipse">
              <a:avLst/>
            </a:prstGeom>
            <a:solidFill>
              <a:srgbClr val="224D5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latin typeface="Arial Rounded MT Bold" panose="020F0704030504030204" pitchFamily="34" charset="0"/>
                </a:rPr>
                <a:t>1</a:t>
              </a:r>
              <a:endParaRPr kumimoji="1" lang="ja-JP" altLang="en-US" sz="2400" dirty="0">
                <a:latin typeface="Arial Rounded MT Bold" panose="020F0704030504030204" pitchFamily="34" charset="0"/>
              </a:endParaRPr>
            </a:p>
          </p:txBody>
        </p:sp>
        <p:sp>
          <p:nvSpPr>
            <p:cNvPr id="26" name="正方形/長方形 25">
              <a:extLst>
                <a:ext uri="{FF2B5EF4-FFF2-40B4-BE49-F238E27FC236}">
                  <a16:creationId xmlns:a16="http://schemas.microsoft.com/office/drawing/2014/main" id="{4E44C0A8-BF4C-B005-7130-7B58E5E7CEE2}"/>
                </a:ext>
              </a:extLst>
            </p:cNvPr>
            <p:cNvSpPr/>
            <p:nvPr/>
          </p:nvSpPr>
          <p:spPr>
            <a:xfrm>
              <a:off x="2852751" y="5536462"/>
              <a:ext cx="2072651" cy="2518412"/>
            </a:xfrm>
            <a:prstGeom prst="rect">
              <a:avLst/>
            </a:prstGeom>
            <a:solidFill>
              <a:srgbClr val="F7E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F9BC7F4-2BE0-7A79-5EFC-E695A7ADAE6E}"/>
                </a:ext>
              </a:extLst>
            </p:cNvPr>
            <p:cNvSpPr/>
            <p:nvPr/>
          </p:nvSpPr>
          <p:spPr>
            <a:xfrm>
              <a:off x="2987404" y="6292889"/>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8A3B3A80-535D-10D7-2E05-EED0BA7C6194}"/>
                </a:ext>
              </a:extLst>
            </p:cNvPr>
            <p:cNvSpPr/>
            <p:nvPr/>
          </p:nvSpPr>
          <p:spPr>
            <a:xfrm>
              <a:off x="2634273" y="5682606"/>
              <a:ext cx="471488" cy="471488"/>
            </a:xfrm>
            <a:prstGeom prst="ellipse">
              <a:avLst/>
            </a:prstGeom>
            <a:solidFill>
              <a:srgbClr val="224D5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latin typeface="Arial Rounded MT Bold" panose="020F0704030504030204" pitchFamily="34" charset="0"/>
                </a:rPr>
                <a:t>2</a:t>
              </a:r>
            </a:p>
          </p:txBody>
        </p:sp>
        <p:sp>
          <p:nvSpPr>
            <p:cNvPr id="29" name="正方形/長方形 28">
              <a:extLst>
                <a:ext uri="{FF2B5EF4-FFF2-40B4-BE49-F238E27FC236}">
                  <a16:creationId xmlns:a16="http://schemas.microsoft.com/office/drawing/2014/main" id="{9D25918B-312E-8A99-E39E-FC895CB717C5}"/>
                </a:ext>
              </a:extLst>
            </p:cNvPr>
            <p:cNvSpPr/>
            <p:nvPr/>
          </p:nvSpPr>
          <p:spPr>
            <a:xfrm>
              <a:off x="5039831" y="5536462"/>
              <a:ext cx="2072651" cy="2518412"/>
            </a:xfrm>
            <a:prstGeom prst="rect">
              <a:avLst/>
            </a:prstGeom>
            <a:solidFill>
              <a:srgbClr val="F7E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D61AC81B-347A-D871-79C7-8F0AB6FEF580}"/>
                </a:ext>
              </a:extLst>
            </p:cNvPr>
            <p:cNvSpPr/>
            <p:nvPr/>
          </p:nvSpPr>
          <p:spPr>
            <a:xfrm>
              <a:off x="5174484" y="6292889"/>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FA8ABA6D-1F80-813A-E638-074D7EEC63DF}"/>
                </a:ext>
              </a:extLst>
            </p:cNvPr>
            <p:cNvSpPr/>
            <p:nvPr/>
          </p:nvSpPr>
          <p:spPr>
            <a:xfrm>
              <a:off x="4821353" y="5682606"/>
              <a:ext cx="471488" cy="471488"/>
            </a:xfrm>
            <a:prstGeom prst="ellipse">
              <a:avLst/>
            </a:prstGeom>
            <a:solidFill>
              <a:srgbClr val="224D5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latin typeface="Arial Rounded MT Bold" panose="020F0704030504030204" pitchFamily="34" charset="0"/>
                </a:rPr>
                <a:t>3</a:t>
              </a:r>
              <a:endParaRPr kumimoji="1" lang="ja-JP" altLang="en-US" sz="2400" dirty="0">
                <a:latin typeface="Arial Rounded MT Bold" panose="020F0704030504030204" pitchFamily="34" charset="0"/>
              </a:endParaRPr>
            </a:p>
          </p:txBody>
        </p:sp>
      </p:grpSp>
      <p:grpSp>
        <p:nvGrpSpPr>
          <p:cNvPr id="32" name="グループ化 31">
            <a:extLst>
              <a:ext uri="{FF2B5EF4-FFF2-40B4-BE49-F238E27FC236}">
                <a16:creationId xmlns:a16="http://schemas.microsoft.com/office/drawing/2014/main" id="{8E214394-EA2F-ABB1-41D8-DB4973CD9730}"/>
              </a:ext>
            </a:extLst>
          </p:cNvPr>
          <p:cNvGrpSpPr/>
          <p:nvPr userDrawn="1"/>
        </p:nvGrpSpPr>
        <p:grpSpPr>
          <a:xfrm>
            <a:off x="0" y="-12160"/>
            <a:ext cx="7559675" cy="10716132"/>
            <a:chOff x="0" y="-12160"/>
            <a:chExt cx="7559675" cy="10716132"/>
          </a:xfrm>
        </p:grpSpPr>
        <p:pic>
          <p:nvPicPr>
            <p:cNvPr id="33" name="図 32">
              <a:extLst>
                <a:ext uri="{FF2B5EF4-FFF2-40B4-BE49-F238E27FC236}">
                  <a16:creationId xmlns:a16="http://schemas.microsoft.com/office/drawing/2014/main" id="{EB320C71-D924-B5D3-9872-D870F7E24CA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0" y="-12160"/>
              <a:ext cx="166236" cy="10691813"/>
            </a:xfrm>
            <a:prstGeom prst="rect">
              <a:avLst/>
            </a:prstGeom>
          </p:spPr>
        </p:pic>
        <p:pic>
          <p:nvPicPr>
            <p:cNvPr id="34" name="図 33">
              <a:extLst>
                <a:ext uri="{FF2B5EF4-FFF2-40B4-BE49-F238E27FC236}">
                  <a16:creationId xmlns:a16="http://schemas.microsoft.com/office/drawing/2014/main" id="{71D8261D-792B-7835-1BBA-80EAABE89BDA}"/>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flipH="1">
              <a:off x="7393439" y="-12160"/>
              <a:ext cx="166236" cy="10691813"/>
            </a:xfrm>
            <a:prstGeom prst="rect">
              <a:avLst/>
            </a:prstGeom>
          </p:spPr>
        </p:pic>
        <p:pic>
          <p:nvPicPr>
            <p:cNvPr id="35" name="図 34">
              <a:extLst>
                <a:ext uri="{FF2B5EF4-FFF2-40B4-BE49-F238E27FC236}">
                  <a16:creationId xmlns:a16="http://schemas.microsoft.com/office/drawing/2014/main" id="{024C3162-5598-C051-42F2-3EF68BA32E2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0" y="-7176"/>
              <a:ext cx="7559675" cy="117538"/>
            </a:xfrm>
            <a:prstGeom prst="rect">
              <a:avLst/>
            </a:prstGeom>
          </p:spPr>
        </p:pic>
        <p:pic>
          <p:nvPicPr>
            <p:cNvPr id="36" name="図 35">
              <a:extLst>
                <a:ext uri="{FF2B5EF4-FFF2-40B4-BE49-F238E27FC236}">
                  <a16:creationId xmlns:a16="http://schemas.microsoft.com/office/drawing/2014/main" id="{7BE60057-ADC6-B8BE-FA62-3EEBF6FDE55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10586434"/>
              <a:ext cx="7559675" cy="117538"/>
            </a:xfrm>
            <a:prstGeom prst="rect">
              <a:avLst/>
            </a:prstGeom>
          </p:spPr>
        </p:pic>
      </p:grpSp>
      <p:cxnSp>
        <p:nvCxnSpPr>
          <p:cNvPr id="37" name="直線コネクタ 36">
            <a:extLst>
              <a:ext uri="{FF2B5EF4-FFF2-40B4-BE49-F238E27FC236}">
                <a16:creationId xmlns:a16="http://schemas.microsoft.com/office/drawing/2014/main" id="{6B404DB9-15F8-CA48-EF46-9FC13264399D}"/>
              </a:ext>
            </a:extLst>
          </p:cNvPr>
          <p:cNvCxnSpPr>
            <a:cxnSpLocks/>
          </p:cNvCxnSpPr>
          <p:nvPr userDrawn="1"/>
        </p:nvCxnSpPr>
        <p:spPr>
          <a:xfrm>
            <a:off x="1171129" y="8211873"/>
            <a:ext cx="5217417" cy="0"/>
          </a:xfrm>
          <a:prstGeom prst="line">
            <a:avLst/>
          </a:prstGeom>
          <a:ln w="19050">
            <a:solidFill>
              <a:srgbClr val="E8E9E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53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27309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408753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100526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275073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287606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104693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647A02-1D49-49FD-81EB-FF3C25A83976}" type="datetimeFigureOut">
              <a:rPr kumimoji="1" lang="ja-JP" altLang="en-US" smtClean="0"/>
              <a:t>2025/7/1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312358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D647A02-1D49-49FD-81EB-FF3C25A83976}" type="datetimeFigureOut">
              <a:rPr kumimoji="1" lang="ja-JP" altLang="en-US" smtClean="0"/>
              <a:t>2025/7/1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B764D72-7742-41CE-804C-960339110ED0}" type="slidenum">
              <a:rPr kumimoji="1" lang="ja-JP" altLang="en-US" smtClean="0"/>
              <a:t>‹#›</a:t>
            </a:fld>
            <a:endParaRPr kumimoji="1" lang="ja-JP" altLang="en-US"/>
          </a:p>
        </p:txBody>
      </p:sp>
    </p:spTree>
    <p:extLst>
      <p:ext uri="{BB962C8B-B14F-4D97-AF65-F5344CB8AC3E}">
        <p14:creationId xmlns:p14="http://schemas.microsoft.com/office/powerpoint/2010/main" val="1169749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614D24A-74EE-492F-668B-13F0C7A75F7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80138" y="3601437"/>
            <a:ext cx="4799395" cy="6788060"/>
          </a:xfrm>
          <a:prstGeom prst="rect">
            <a:avLst/>
          </a:prstGeom>
          <a:ln>
            <a:solidFill>
              <a:schemeClr val="bg1">
                <a:lumMod val="50000"/>
              </a:schemeClr>
            </a:solidFill>
          </a:ln>
        </p:spPr>
      </p:pic>
      <p:sp>
        <p:nvSpPr>
          <p:cNvPr id="4" name="正方形/長方形 3">
            <a:extLst>
              <a:ext uri="{FF2B5EF4-FFF2-40B4-BE49-F238E27FC236}">
                <a16:creationId xmlns:a16="http://schemas.microsoft.com/office/drawing/2014/main" id="{4841B249-7BA0-865B-3E3D-447D411535A9}"/>
              </a:ext>
            </a:extLst>
          </p:cNvPr>
          <p:cNvSpPr/>
          <p:nvPr/>
        </p:nvSpPr>
        <p:spPr>
          <a:xfrm>
            <a:off x="1161143" y="3741202"/>
            <a:ext cx="3471817" cy="403521"/>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4A711F7-CD7F-E3A8-42B2-2485681219C4}"/>
              </a:ext>
            </a:extLst>
          </p:cNvPr>
          <p:cNvSpPr/>
          <p:nvPr/>
        </p:nvSpPr>
        <p:spPr>
          <a:xfrm>
            <a:off x="1161142" y="6254496"/>
            <a:ext cx="5237388" cy="403521"/>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7C1CA18-4D14-D05A-DA93-EF6753C4BB29}"/>
              </a:ext>
            </a:extLst>
          </p:cNvPr>
          <p:cNvSpPr txBox="1"/>
          <p:nvPr/>
        </p:nvSpPr>
        <p:spPr>
          <a:xfrm>
            <a:off x="457227" y="3650574"/>
            <a:ext cx="595035" cy="584775"/>
          </a:xfrm>
          <a:prstGeom prst="rect">
            <a:avLst/>
          </a:prstGeom>
          <a:noFill/>
        </p:spPr>
        <p:txBody>
          <a:bodyPr wrap="none" rtlCol="0">
            <a:spAutoFit/>
          </a:bodyPr>
          <a:lstStyle/>
          <a:p>
            <a:r>
              <a:rPr kumimoji="1" lang="ja-JP" altLang="en-US" sz="3200" b="1" dirty="0">
                <a:solidFill>
                  <a:srgbClr val="FF0000"/>
                </a:solidFill>
              </a:rPr>
              <a:t>①</a:t>
            </a:r>
          </a:p>
        </p:txBody>
      </p:sp>
      <p:sp>
        <p:nvSpPr>
          <p:cNvPr id="7" name="テキスト ボックス 6">
            <a:extLst>
              <a:ext uri="{FF2B5EF4-FFF2-40B4-BE49-F238E27FC236}">
                <a16:creationId xmlns:a16="http://schemas.microsoft.com/office/drawing/2014/main" id="{BFB47E51-032A-6ECF-AF53-3CC6C2DDB9D1}"/>
              </a:ext>
            </a:extLst>
          </p:cNvPr>
          <p:cNvSpPr txBox="1"/>
          <p:nvPr/>
        </p:nvSpPr>
        <p:spPr>
          <a:xfrm>
            <a:off x="457227" y="6187317"/>
            <a:ext cx="595035" cy="584775"/>
          </a:xfrm>
          <a:prstGeom prst="rect">
            <a:avLst/>
          </a:prstGeom>
          <a:noFill/>
        </p:spPr>
        <p:txBody>
          <a:bodyPr wrap="none" rtlCol="0">
            <a:spAutoFit/>
          </a:bodyPr>
          <a:lstStyle/>
          <a:p>
            <a:r>
              <a:rPr kumimoji="1" lang="ja-JP" altLang="en-US" sz="3200" b="1" dirty="0">
                <a:solidFill>
                  <a:srgbClr val="FF0000"/>
                </a:solidFill>
              </a:rPr>
              <a:t>④</a:t>
            </a:r>
          </a:p>
        </p:txBody>
      </p:sp>
      <p:sp>
        <p:nvSpPr>
          <p:cNvPr id="8" name="テキスト ボックス 7">
            <a:extLst>
              <a:ext uri="{FF2B5EF4-FFF2-40B4-BE49-F238E27FC236}">
                <a16:creationId xmlns:a16="http://schemas.microsoft.com/office/drawing/2014/main" id="{AFB8F47C-1893-ADDE-3A61-47CF3A8ED383}"/>
              </a:ext>
            </a:extLst>
          </p:cNvPr>
          <p:cNvSpPr txBox="1"/>
          <p:nvPr/>
        </p:nvSpPr>
        <p:spPr>
          <a:xfrm>
            <a:off x="0" y="1069538"/>
            <a:ext cx="7559676" cy="2244081"/>
          </a:xfrm>
          <a:prstGeom prst="rect">
            <a:avLst/>
          </a:prstGeom>
          <a:solidFill>
            <a:schemeClr val="accent6">
              <a:lumMod val="20000"/>
              <a:lumOff val="80000"/>
            </a:schemeClr>
          </a:solidFill>
        </p:spPr>
        <p:txBody>
          <a:bodyPr wrap="square" lIns="360000" rtlCol="0" anchor="ctr">
            <a:noAutofit/>
          </a:bodyPr>
          <a:lstStyle/>
          <a:p>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変更できる箇所</a:t>
            </a:r>
            <a:r>
              <a:rPr kumimoji="1" lang="en-US" altLang="ja-JP" sz="1600" b="1" dirty="0">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①名称：学校名・学校で設定したキャリタス</a:t>
            </a:r>
            <a:r>
              <a:rPr kumimoji="1" lang="en-US" altLang="ja-JP" sz="1600" dirty="0">
                <a:latin typeface="BIZ UDPゴシック" panose="020B0400000000000000" pitchFamily="50" charset="-128"/>
                <a:ea typeface="BIZ UDPゴシック" panose="020B0400000000000000" pitchFamily="50" charset="-128"/>
              </a:rPr>
              <a:t>UC</a:t>
            </a:r>
            <a:r>
              <a:rPr kumimoji="1" lang="ja-JP" altLang="en-US" sz="1600" dirty="0">
                <a:latin typeface="BIZ UDPゴシック" panose="020B0400000000000000" pitchFamily="50" charset="-128"/>
                <a:ea typeface="BIZ UDPゴシック" panose="020B0400000000000000" pitchFamily="50" charset="-128"/>
              </a:rPr>
              <a:t>のサイト名に変更してください。</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②ロゴ：学校ロゴを追加できます。不要な場合は削除してください。</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③・⑥サイト名：学校で設定したキャリタス</a:t>
            </a:r>
            <a:r>
              <a:rPr kumimoji="1" lang="en-US" altLang="ja-JP" sz="1600" dirty="0">
                <a:latin typeface="BIZ UDPゴシック" panose="020B0400000000000000" pitchFamily="50" charset="-128"/>
                <a:ea typeface="BIZ UDPゴシック" panose="020B0400000000000000" pitchFamily="50" charset="-128"/>
              </a:rPr>
              <a:t>UC</a:t>
            </a:r>
            <a:r>
              <a:rPr kumimoji="1" lang="ja-JP" altLang="en-US" sz="1600" dirty="0">
                <a:latin typeface="BIZ UDPゴシック" panose="020B0400000000000000" pitchFamily="50" charset="-128"/>
                <a:ea typeface="BIZ UDPゴシック" panose="020B0400000000000000" pitchFamily="50" charset="-128"/>
              </a:rPr>
              <a:t>のサイト名に変更してください。</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④リード文：任意のリード文に変更可能です。</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⑤コンテンツ：任意のタイトル・本文に変更可能です。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kumimoji="1" lang="en-US" altLang="ja-JP" sz="1600" u="sng" dirty="0">
                <a:latin typeface="BIZ UDPゴシック" panose="020B0400000000000000" pitchFamily="50" charset="-128"/>
                <a:ea typeface="BIZ UDPゴシック" panose="020B0400000000000000" pitchFamily="50" charset="-128"/>
              </a:rPr>
              <a:t>※</a:t>
            </a:r>
            <a:r>
              <a:rPr kumimoji="1" lang="ja-JP" altLang="en-US" sz="1600" u="sng" dirty="0">
                <a:latin typeface="BIZ UDPゴシック" panose="020B0400000000000000" pitchFamily="50" charset="-128"/>
                <a:ea typeface="BIZ UDPゴシック" panose="020B0400000000000000" pitchFamily="50" charset="-128"/>
              </a:rPr>
              <a:t>そのほかの箇所は変更できませんので、そのまま印刷してください。</a:t>
            </a:r>
            <a:endParaRPr kumimoji="1" lang="en-US" altLang="ja-JP" sz="1600" u="sng" dirty="0">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86ABFA9D-DB0F-52FF-17E5-FEE41B929CC8}"/>
              </a:ext>
            </a:extLst>
          </p:cNvPr>
          <p:cNvSpPr/>
          <p:nvPr/>
        </p:nvSpPr>
        <p:spPr>
          <a:xfrm>
            <a:off x="-1" y="1"/>
            <a:ext cx="7559675" cy="103810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dirty="0">
                <a:latin typeface="BIZ UDPゴシック" panose="020B0400000000000000" pitchFamily="50" charset="-128"/>
                <a:ea typeface="BIZ UDPゴシック" panose="020B0400000000000000" pitchFamily="50" charset="-128"/>
              </a:rPr>
              <a:t>次ページのチラシを</a:t>
            </a:r>
            <a:r>
              <a:rPr kumimoji="1" lang="en-US" altLang="ja-JP" dirty="0">
                <a:latin typeface="BIZ UDPゴシック" panose="020B0400000000000000" pitchFamily="50" charset="-128"/>
                <a:ea typeface="BIZ UDPゴシック" panose="020B0400000000000000" pitchFamily="50" charset="-128"/>
              </a:rPr>
              <a:t>A4</a:t>
            </a:r>
            <a:r>
              <a:rPr kumimoji="1" lang="ja-JP" altLang="en-US" dirty="0">
                <a:latin typeface="BIZ UDPゴシック" panose="020B0400000000000000" pitchFamily="50" charset="-128"/>
                <a:ea typeface="BIZ UDPゴシック" panose="020B0400000000000000" pitchFamily="50" charset="-128"/>
              </a:rPr>
              <a:t>サイズでプリントアウトして</a:t>
            </a:r>
            <a:endParaRPr kumimoji="1" lang="en-US" altLang="ja-JP" dirty="0">
              <a:latin typeface="BIZ UDPゴシック" panose="020B0400000000000000" pitchFamily="50" charset="-128"/>
              <a:ea typeface="BIZ UDPゴシック" panose="020B0400000000000000" pitchFamily="50" charset="-128"/>
            </a:endParaRPr>
          </a:p>
          <a:p>
            <a:pPr algn="ctr">
              <a:lnSpc>
                <a:spcPct val="150000"/>
              </a:lnSpc>
            </a:pPr>
            <a:r>
              <a:rPr kumimoji="1" lang="ja-JP" altLang="en-US" dirty="0">
                <a:latin typeface="BIZ UDPゴシック" panose="020B0400000000000000" pitchFamily="50" charset="-128"/>
                <a:ea typeface="BIZ UDPゴシック" panose="020B0400000000000000" pitchFamily="50" charset="-128"/>
              </a:rPr>
              <a:t>学生に配布してください。</a:t>
            </a:r>
            <a:endParaRPr kumimoji="1" lang="en-US" altLang="ja-JP" dirty="0">
              <a:latin typeface="BIZ UDPゴシック" panose="020B0400000000000000" pitchFamily="50" charset="-128"/>
              <a:ea typeface="BIZ UDPゴシック" panose="020B0400000000000000" pitchFamily="50" charset="-128"/>
            </a:endParaRPr>
          </a:p>
        </p:txBody>
      </p:sp>
      <p:sp>
        <p:nvSpPr>
          <p:cNvPr id="10" name="矢印: 下 9">
            <a:extLst>
              <a:ext uri="{FF2B5EF4-FFF2-40B4-BE49-F238E27FC236}">
                <a16:creationId xmlns:a16="http://schemas.microsoft.com/office/drawing/2014/main" id="{A8C87A25-2545-382C-A683-882B4F6E3BD2}"/>
              </a:ext>
            </a:extLst>
          </p:cNvPr>
          <p:cNvSpPr/>
          <p:nvPr/>
        </p:nvSpPr>
        <p:spPr>
          <a:xfrm>
            <a:off x="6398530" y="9681881"/>
            <a:ext cx="914400" cy="1009931"/>
          </a:xfrm>
          <a:prstGeom prst="downArrow">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5697BABE-A609-C199-00C9-E315B1FEE389}"/>
              </a:ext>
            </a:extLst>
          </p:cNvPr>
          <p:cNvSpPr/>
          <p:nvPr/>
        </p:nvSpPr>
        <p:spPr>
          <a:xfrm>
            <a:off x="1161142" y="6797782"/>
            <a:ext cx="5237388" cy="1866158"/>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C822056-0537-FA0D-9703-FF87168EBBBF}"/>
              </a:ext>
            </a:extLst>
          </p:cNvPr>
          <p:cNvSpPr txBox="1"/>
          <p:nvPr/>
        </p:nvSpPr>
        <p:spPr>
          <a:xfrm>
            <a:off x="457227" y="7392214"/>
            <a:ext cx="595035" cy="584775"/>
          </a:xfrm>
          <a:prstGeom prst="rect">
            <a:avLst/>
          </a:prstGeom>
          <a:noFill/>
        </p:spPr>
        <p:txBody>
          <a:bodyPr wrap="none" rtlCol="0">
            <a:spAutoFit/>
          </a:bodyPr>
          <a:lstStyle/>
          <a:p>
            <a:r>
              <a:rPr kumimoji="1" lang="ja-JP" altLang="en-US" sz="3200" b="1" dirty="0">
                <a:solidFill>
                  <a:srgbClr val="FF0000"/>
                </a:solidFill>
              </a:rPr>
              <a:t>⑤</a:t>
            </a:r>
          </a:p>
        </p:txBody>
      </p:sp>
      <p:sp>
        <p:nvSpPr>
          <p:cNvPr id="13" name="正方形/長方形 12">
            <a:extLst>
              <a:ext uri="{FF2B5EF4-FFF2-40B4-BE49-F238E27FC236}">
                <a16:creationId xmlns:a16="http://schemas.microsoft.com/office/drawing/2014/main" id="{7B827692-E7D5-EBCE-848C-FED2D530E112}"/>
              </a:ext>
            </a:extLst>
          </p:cNvPr>
          <p:cNvSpPr/>
          <p:nvPr/>
        </p:nvSpPr>
        <p:spPr>
          <a:xfrm>
            <a:off x="4926720" y="3818500"/>
            <a:ext cx="1061654" cy="318294"/>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5277034-C64D-DBC7-07CC-96D76BA76102}"/>
              </a:ext>
            </a:extLst>
          </p:cNvPr>
          <p:cNvSpPr txBox="1"/>
          <p:nvPr/>
        </p:nvSpPr>
        <p:spPr>
          <a:xfrm>
            <a:off x="6151145" y="3685259"/>
            <a:ext cx="595035" cy="584775"/>
          </a:xfrm>
          <a:prstGeom prst="rect">
            <a:avLst/>
          </a:prstGeom>
          <a:noFill/>
        </p:spPr>
        <p:txBody>
          <a:bodyPr wrap="square" rtlCol="0">
            <a:spAutoFit/>
          </a:bodyPr>
          <a:lstStyle/>
          <a:p>
            <a:r>
              <a:rPr kumimoji="1" lang="ja-JP" altLang="en-US" sz="3200" b="1" dirty="0">
                <a:solidFill>
                  <a:srgbClr val="FF0000"/>
                </a:solidFill>
              </a:rPr>
              <a:t>②</a:t>
            </a:r>
          </a:p>
        </p:txBody>
      </p:sp>
      <p:sp>
        <p:nvSpPr>
          <p:cNvPr id="15" name="正方形/長方形 14">
            <a:extLst>
              <a:ext uri="{FF2B5EF4-FFF2-40B4-BE49-F238E27FC236}">
                <a16:creationId xmlns:a16="http://schemas.microsoft.com/office/drawing/2014/main" id="{CDA5BF9B-5EBA-2A76-2734-74FAEA646D1C}"/>
              </a:ext>
            </a:extLst>
          </p:cNvPr>
          <p:cNvSpPr/>
          <p:nvPr/>
        </p:nvSpPr>
        <p:spPr>
          <a:xfrm>
            <a:off x="1161142" y="8858017"/>
            <a:ext cx="5237388" cy="209929"/>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2294DC8E-E576-44E7-7343-092CC2D6C74D}"/>
              </a:ext>
            </a:extLst>
          </p:cNvPr>
          <p:cNvSpPr txBox="1"/>
          <p:nvPr/>
        </p:nvSpPr>
        <p:spPr>
          <a:xfrm>
            <a:off x="457227" y="8580664"/>
            <a:ext cx="595035" cy="584775"/>
          </a:xfrm>
          <a:prstGeom prst="rect">
            <a:avLst/>
          </a:prstGeom>
          <a:noFill/>
        </p:spPr>
        <p:txBody>
          <a:bodyPr wrap="none" rtlCol="0">
            <a:spAutoFit/>
          </a:bodyPr>
          <a:lstStyle/>
          <a:p>
            <a:r>
              <a:rPr kumimoji="1" lang="ja-JP" altLang="en-US" sz="3200" b="1" dirty="0">
                <a:solidFill>
                  <a:srgbClr val="FF0000"/>
                </a:solidFill>
              </a:rPr>
              <a:t>⑥</a:t>
            </a:r>
          </a:p>
        </p:txBody>
      </p:sp>
      <p:sp>
        <p:nvSpPr>
          <p:cNvPr id="17" name="正方形/長方形 16">
            <a:extLst>
              <a:ext uri="{FF2B5EF4-FFF2-40B4-BE49-F238E27FC236}">
                <a16:creationId xmlns:a16="http://schemas.microsoft.com/office/drawing/2014/main" id="{68CF4DC6-8184-5978-F44C-1F14E790DC9A}"/>
              </a:ext>
            </a:extLst>
          </p:cNvPr>
          <p:cNvSpPr/>
          <p:nvPr/>
        </p:nvSpPr>
        <p:spPr>
          <a:xfrm>
            <a:off x="1861312" y="4221574"/>
            <a:ext cx="3471817" cy="277273"/>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A7C4EEB1-4437-C9E1-C085-D17F1EA2C313}"/>
              </a:ext>
            </a:extLst>
          </p:cNvPr>
          <p:cNvSpPr txBox="1"/>
          <p:nvPr/>
        </p:nvSpPr>
        <p:spPr>
          <a:xfrm>
            <a:off x="457227" y="4136794"/>
            <a:ext cx="595035" cy="584775"/>
          </a:xfrm>
          <a:prstGeom prst="rect">
            <a:avLst/>
          </a:prstGeom>
          <a:noFill/>
        </p:spPr>
        <p:txBody>
          <a:bodyPr wrap="none" rtlCol="0">
            <a:spAutoFit/>
          </a:bodyPr>
          <a:lstStyle/>
          <a:p>
            <a:r>
              <a:rPr kumimoji="1" lang="ja-JP" altLang="en-US" sz="3200" b="1" dirty="0">
                <a:solidFill>
                  <a:srgbClr val="FF0000"/>
                </a:solidFill>
              </a:rPr>
              <a:t>③</a:t>
            </a:r>
          </a:p>
        </p:txBody>
      </p:sp>
    </p:spTree>
    <p:extLst>
      <p:ext uri="{BB962C8B-B14F-4D97-AF65-F5344CB8AC3E}">
        <p14:creationId xmlns:p14="http://schemas.microsoft.com/office/powerpoint/2010/main" val="405523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id="{A7793E40-8ABA-0457-BF3E-73E0FF3C46C2}"/>
              </a:ext>
            </a:extLst>
          </p:cNvPr>
          <p:cNvSpPr txBox="1"/>
          <p:nvPr/>
        </p:nvSpPr>
        <p:spPr>
          <a:xfrm>
            <a:off x="2286717" y="8330918"/>
            <a:ext cx="2951449" cy="276999"/>
          </a:xfrm>
          <a:prstGeom prst="rect">
            <a:avLst/>
          </a:prstGeom>
          <a:noFill/>
        </p:spPr>
        <p:txBody>
          <a:bodyPr wrap="none" rtlCol="0">
            <a:spAutoFit/>
          </a:bodyPr>
          <a:lstStyle/>
          <a:p>
            <a:pPr algn="ctr"/>
            <a:r>
              <a:rPr kumimoji="1" lang="ja-JP" altLang="en-US" sz="1200" b="1" dirty="0">
                <a:latin typeface="BIZ UDPゴシック" panose="020B0400000000000000" pitchFamily="50" charset="-128"/>
                <a:ea typeface="BIZ UDPゴシック" panose="020B0400000000000000" pitchFamily="50" charset="-128"/>
              </a:rPr>
              <a:t>●●就職ナビをもっと活用するために！</a:t>
            </a:r>
          </a:p>
        </p:txBody>
      </p:sp>
      <p:cxnSp>
        <p:nvCxnSpPr>
          <p:cNvPr id="32" name="直線コネクタ 31">
            <a:extLst>
              <a:ext uri="{FF2B5EF4-FFF2-40B4-BE49-F238E27FC236}">
                <a16:creationId xmlns:a16="http://schemas.microsoft.com/office/drawing/2014/main" id="{695E5C57-0D43-C3F8-C02D-04A78CE7F411}"/>
              </a:ext>
            </a:extLst>
          </p:cNvPr>
          <p:cNvCxnSpPr/>
          <p:nvPr/>
        </p:nvCxnSpPr>
        <p:spPr>
          <a:xfrm>
            <a:off x="2149814" y="8340400"/>
            <a:ext cx="161221" cy="2165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FF60BBB-5507-ED6F-1A54-841421B8216F}"/>
              </a:ext>
            </a:extLst>
          </p:cNvPr>
          <p:cNvCxnSpPr/>
          <p:nvPr/>
        </p:nvCxnSpPr>
        <p:spPr>
          <a:xfrm flipH="1">
            <a:off x="5170531" y="8340400"/>
            <a:ext cx="161221" cy="2165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ホームベース 47">
            <a:extLst>
              <a:ext uri="{FF2B5EF4-FFF2-40B4-BE49-F238E27FC236}">
                <a16:creationId xmlns:a16="http://schemas.microsoft.com/office/drawing/2014/main" id="{54263149-E19D-D27D-E1AF-DC3ADCD10F11}"/>
              </a:ext>
            </a:extLst>
          </p:cNvPr>
          <p:cNvSpPr/>
          <p:nvPr/>
        </p:nvSpPr>
        <p:spPr>
          <a:xfrm>
            <a:off x="-1" y="321187"/>
            <a:ext cx="5494713" cy="496956"/>
          </a:xfrm>
          <a:prstGeom prst="homePlat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rtlCol="0" anchor="ct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●●大学　キャリア支援サイト</a:t>
            </a:r>
          </a:p>
        </p:txBody>
      </p:sp>
      <p:sp>
        <p:nvSpPr>
          <p:cNvPr id="36" name="正方形/長方形 35">
            <a:extLst>
              <a:ext uri="{FF2B5EF4-FFF2-40B4-BE49-F238E27FC236}">
                <a16:creationId xmlns:a16="http://schemas.microsoft.com/office/drawing/2014/main" id="{2DBDDB2B-8FBF-7A97-A4A1-91652FBA8BE0}"/>
              </a:ext>
            </a:extLst>
          </p:cNvPr>
          <p:cNvSpPr/>
          <p:nvPr/>
        </p:nvSpPr>
        <p:spPr>
          <a:xfrm>
            <a:off x="447646" y="4062679"/>
            <a:ext cx="6587578" cy="788909"/>
          </a:xfrm>
          <a:prstGeom prst="rect">
            <a:avLst/>
          </a:prstGeom>
          <a:solidFill>
            <a:schemeClr val="bg1"/>
          </a:solidFill>
          <a:ln w="63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ts val="2000"/>
              </a:lnSpc>
            </a:pPr>
            <a:r>
              <a:rPr kumimoji="1" lang="ja-JP" altLang="en-US" sz="1300" b="1" dirty="0">
                <a:solidFill>
                  <a:schemeClr val="tx1">
                    <a:lumMod val="75000"/>
                    <a:lumOff val="25000"/>
                  </a:schemeClr>
                </a:solidFill>
                <a:latin typeface="BIZ UDPゴシック" panose="020B0400000000000000" pitchFamily="50" charset="-128"/>
                <a:ea typeface="BIZ UDPゴシック" panose="020B0400000000000000" pitchFamily="50" charset="-128"/>
              </a:rPr>
              <a:t>自校の先輩の就活体験談は、本当に役立つ就活情報だと思いませんか？　ほかの就職情報サイトでは入手できない、学校独自の情報が手に入るのは●●就職ナビ！</a:t>
            </a:r>
          </a:p>
        </p:txBody>
      </p:sp>
      <p:sp>
        <p:nvSpPr>
          <p:cNvPr id="3" name="テキスト ボックス 2">
            <a:extLst>
              <a:ext uri="{FF2B5EF4-FFF2-40B4-BE49-F238E27FC236}">
                <a16:creationId xmlns:a16="http://schemas.microsoft.com/office/drawing/2014/main" id="{A5EAC349-AC28-3C77-B566-844E1861B019}"/>
              </a:ext>
            </a:extLst>
          </p:cNvPr>
          <p:cNvSpPr txBox="1"/>
          <p:nvPr/>
        </p:nvSpPr>
        <p:spPr>
          <a:xfrm>
            <a:off x="430380" y="708823"/>
            <a:ext cx="6510321" cy="673133"/>
          </a:xfrm>
          <a:prstGeom prst="rect">
            <a:avLst/>
          </a:prstGeom>
          <a:noFill/>
        </p:spPr>
        <p:txBody>
          <a:bodyPr wrap="square" rtlCol="0">
            <a:spAutoFit/>
          </a:bodyPr>
          <a:lstStyle/>
          <a:p>
            <a:pPr algn="ctr">
              <a:lnSpc>
                <a:spcPts val="5500"/>
              </a:lnSpc>
            </a:pPr>
            <a:r>
              <a:rPr kumimoji="1" lang="ja-JP" altLang="en-US" sz="2400" b="1" u="sng" dirty="0">
                <a:latin typeface="BIZ UDPゴシック" panose="020B0400000000000000" pitchFamily="50" charset="-128"/>
                <a:ea typeface="BIZ UDPゴシック" panose="020B0400000000000000" pitchFamily="50" charset="-128"/>
              </a:rPr>
              <a:t>●●就職ナビだけの独占情報！</a:t>
            </a:r>
            <a:endParaRPr kumimoji="1" lang="ja-JP" altLang="en-US" sz="4000" b="1" u="sng" dirty="0">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B8755490-8C31-2CD3-2525-9177543A576C}"/>
              </a:ext>
            </a:extLst>
          </p:cNvPr>
          <p:cNvSpPr/>
          <p:nvPr/>
        </p:nvSpPr>
        <p:spPr>
          <a:xfrm>
            <a:off x="717815" y="6239907"/>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80A8264F-0A9D-FBC6-DEA6-BB9CA5F10D39}"/>
              </a:ext>
            </a:extLst>
          </p:cNvPr>
          <p:cNvSpPr txBox="1"/>
          <p:nvPr/>
        </p:nvSpPr>
        <p:spPr>
          <a:xfrm>
            <a:off x="875313" y="5624514"/>
            <a:ext cx="1743025" cy="523220"/>
          </a:xfrm>
          <a:prstGeom prst="rect">
            <a:avLst/>
          </a:prstGeom>
          <a:no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リアルな企業・企業研究に活かせる</a:t>
            </a:r>
          </a:p>
        </p:txBody>
      </p:sp>
      <p:sp>
        <p:nvSpPr>
          <p:cNvPr id="52" name="テキスト ボックス 51">
            <a:extLst>
              <a:ext uri="{FF2B5EF4-FFF2-40B4-BE49-F238E27FC236}">
                <a16:creationId xmlns:a16="http://schemas.microsoft.com/office/drawing/2014/main" id="{81DCE435-787E-D323-A757-EF063F7BBC10}"/>
              </a:ext>
            </a:extLst>
          </p:cNvPr>
          <p:cNvSpPr txBox="1"/>
          <p:nvPr/>
        </p:nvSpPr>
        <p:spPr>
          <a:xfrm>
            <a:off x="760663" y="6351838"/>
            <a:ext cx="1717648" cy="1291507"/>
          </a:xfrm>
          <a:prstGeom prst="rect">
            <a:avLst/>
          </a:prstGeom>
          <a:noFill/>
        </p:spPr>
        <p:txBody>
          <a:bodyPr wrap="square" rtlCol="0">
            <a:spAutoFit/>
          </a:bodyPr>
          <a:lstStyle/>
          <a:p>
            <a:pPr>
              <a:lnSpc>
                <a:spcPts val="16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インターンシップ参加体験や就活本番の選考体験は、応募前から企業の雰囲気を知る貴重な情報です。応募に悩むならまずは先輩の体験談をチェック。</a:t>
            </a:r>
          </a:p>
        </p:txBody>
      </p:sp>
      <p:sp>
        <p:nvSpPr>
          <p:cNvPr id="17" name="正方形/長方形 16">
            <a:extLst>
              <a:ext uri="{FF2B5EF4-FFF2-40B4-BE49-F238E27FC236}">
                <a16:creationId xmlns:a16="http://schemas.microsoft.com/office/drawing/2014/main" id="{B8323503-F6FD-9E12-FB1C-205E90FF71FB}"/>
              </a:ext>
            </a:extLst>
          </p:cNvPr>
          <p:cNvSpPr/>
          <p:nvPr/>
        </p:nvSpPr>
        <p:spPr>
          <a:xfrm>
            <a:off x="2921708" y="6239907"/>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BA559BC5-4D7D-4576-32AE-2316408E967E}"/>
              </a:ext>
            </a:extLst>
          </p:cNvPr>
          <p:cNvSpPr txBox="1"/>
          <p:nvPr/>
        </p:nvSpPr>
        <p:spPr>
          <a:xfrm>
            <a:off x="3079206" y="5624514"/>
            <a:ext cx="1743025" cy="523220"/>
          </a:xfrm>
          <a:prstGeom prst="rect">
            <a:avLst/>
          </a:prstGeom>
          <a:no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選考対策には</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体験談！</a:t>
            </a:r>
          </a:p>
        </p:txBody>
      </p:sp>
      <p:sp>
        <p:nvSpPr>
          <p:cNvPr id="41" name="テキスト ボックス 40">
            <a:extLst>
              <a:ext uri="{FF2B5EF4-FFF2-40B4-BE49-F238E27FC236}">
                <a16:creationId xmlns:a16="http://schemas.microsoft.com/office/drawing/2014/main" id="{8FEC4884-E9A3-7204-E98A-6E3EC2BB6DE1}"/>
              </a:ext>
            </a:extLst>
          </p:cNvPr>
          <p:cNvSpPr txBox="1"/>
          <p:nvPr/>
        </p:nvSpPr>
        <p:spPr>
          <a:xfrm>
            <a:off x="2964556" y="6351838"/>
            <a:ext cx="1717648" cy="1291507"/>
          </a:xfrm>
          <a:prstGeom prst="rect">
            <a:avLst/>
          </a:prstGeom>
          <a:noFill/>
        </p:spPr>
        <p:txBody>
          <a:bodyPr wrap="square" rtlCol="0">
            <a:spAutoFit/>
          </a:bodyPr>
          <a:lstStyle/>
          <a:p>
            <a:pPr>
              <a:lnSpc>
                <a:spcPts val="16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内定を獲得した先輩が選考時に注意していたポイントは要チェック！具体的な質問内容や先輩の対策方法なども確認して、しっかり準備しよう。</a:t>
            </a:r>
          </a:p>
        </p:txBody>
      </p:sp>
      <p:sp>
        <p:nvSpPr>
          <p:cNvPr id="56" name="正方形/長方形 55">
            <a:extLst>
              <a:ext uri="{FF2B5EF4-FFF2-40B4-BE49-F238E27FC236}">
                <a16:creationId xmlns:a16="http://schemas.microsoft.com/office/drawing/2014/main" id="{72EA5A18-1A2B-A41D-3EB4-36583263FAC6}"/>
              </a:ext>
            </a:extLst>
          </p:cNvPr>
          <p:cNvSpPr/>
          <p:nvPr/>
        </p:nvSpPr>
        <p:spPr>
          <a:xfrm>
            <a:off x="5108788" y="6239907"/>
            <a:ext cx="1803344" cy="1608324"/>
          </a:xfrm>
          <a:prstGeom prst="rect">
            <a:avLst/>
          </a:prstGeom>
          <a:solidFill>
            <a:srgbClr val="224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809A128A-59C4-0A0A-662D-E7032B7B2F34}"/>
              </a:ext>
            </a:extLst>
          </p:cNvPr>
          <p:cNvSpPr txBox="1"/>
          <p:nvPr/>
        </p:nvSpPr>
        <p:spPr>
          <a:xfrm>
            <a:off x="5258791" y="5624514"/>
            <a:ext cx="1743025" cy="523220"/>
          </a:xfrm>
          <a:prstGeom prst="rect">
            <a:avLst/>
          </a:prstGeom>
          <a:no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後悔や反省点にも学びがある！ </a:t>
            </a:r>
          </a:p>
        </p:txBody>
      </p:sp>
      <p:sp>
        <p:nvSpPr>
          <p:cNvPr id="58" name="テキスト ボックス 57">
            <a:extLst>
              <a:ext uri="{FF2B5EF4-FFF2-40B4-BE49-F238E27FC236}">
                <a16:creationId xmlns:a16="http://schemas.microsoft.com/office/drawing/2014/main" id="{D3EA53CA-5CF2-377D-7D04-199DB255E745}"/>
              </a:ext>
            </a:extLst>
          </p:cNvPr>
          <p:cNvSpPr txBox="1"/>
          <p:nvPr/>
        </p:nvSpPr>
        <p:spPr>
          <a:xfrm>
            <a:off x="5151636" y="6351838"/>
            <a:ext cx="1717648" cy="1086323"/>
          </a:xfrm>
          <a:prstGeom prst="rect">
            <a:avLst/>
          </a:prstGeom>
          <a:noFill/>
        </p:spPr>
        <p:txBody>
          <a:bodyPr wrap="square" rtlCol="0">
            <a:spAutoFit/>
          </a:bodyPr>
          <a:lstStyle/>
          <a:p>
            <a:pPr>
              <a:lnSpc>
                <a:spcPts val="16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成功体験はもちろん、失敗体験からも学びがあるもの。先輩の体験談を通じて自身の行動を振り返り、就職活動に活かしていこう。</a:t>
            </a:r>
          </a:p>
        </p:txBody>
      </p:sp>
      <p:cxnSp>
        <p:nvCxnSpPr>
          <p:cNvPr id="14" name="直線コネクタ 13">
            <a:extLst>
              <a:ext uri="{FF2B5EF4-FFF2-40B4-BE49-F238E27FC236}">
                <a16:creationId xmlns:a16="http://schemas.microsoft.com/office/drawing/2014/main" id="{912B61E2-7FC3-A13F-0A02-D2881638587F}"/>
              </a:ext>
            </a:extLst>
          </p:cNvPr>
          <p:cNvCxnSpPr>
            <a:cxnSpLocks/>
          </p:cNvCxnSpPr>
          <p:nvPr/>
        </p:nvCxnSpPr>
        <p:spPr>
          <a:xfrm>
            <a:off x="1171129" y="8211873"/>
            <a:ext cx="5217417" cy="0"/>
          </a:xfrm>
          <a:prstGeom prst="line">
            <a:avLst/>
          </a:prstGeom>
          <a:ln w="19050">
            <a:solidFill>
              <a:srgbClr val="E8E9EB"/>
            </a:solidFill>
          </a:ln>
        </p:spPr>
        <p:style>
          <a:lnRef idx="1">
            <a:schemeClr val="accent1"/>
          </a:lnRef>
          <a:fillRef idx="0">
            <a:schemeClr val="accent1"/>
          </a:fillRef>
          <a:effectRef idx="0">
            <a:schemeClr val="accent1"/>
          </a:effectRef>
          <a:fontRef idx="minor">
            <a:schemeClr val="tx1"/>
          </a:fontRef>
        </p:style>
      </p:cxnSp>
      <p:sp>
        <p:nvSpPr>
          <p:cNvPr id="7" name="角丸四角形 61">
            <a:extLst>
              <a:ext uri="{FF2B5EF4-FFF2-40B4-BE49-F238E27FC236}">
                <a16:creationId xmlns:a16="http://schemas.microsoft.com/office/drawing/2014/main" id="{5498C955-1290-6B0A-3E79-AE28FBE94195}"/>
              </a:ext>
            </a:extLst>
          </p:cNvPr>
          <p:cNvSpPr/>
          <p:nvPr/>
        </p:nvSpPr>
        <p:spPr>
          <a:xfrm>
            <a:off x="2039912" y="5051630"/>
            <a:ext cx="3479850" cy="366286"/>
          </a:xfrm>
          <a:prstGeom prst="roundRect">
            <a:avLst>
              <a:gd name="adj" fmla="val 0"/>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224D56"/>
                </a:solidFill>
                <a:latin typeface="BIZ UDPゴシック" panose="020B0400000000000000" pitchFamily="50" charset="-128"/>
                <a:ea typeface="BIZ UDPゴシック" panose="020B0400000000000000" pitchFamily="50" charset="-128"/>
              </a:rPr>
              <a:t>先輩たちの就活体験談をどう活かす！？</a:t>
            </a:r>
          </a:p>
        </p:txBody>
      </p:sp>
      <p:pic>
        <p:nvPicPr>
          <p:cNvPr id="8" name="図 7" descr="武器, はさみ が含まれている画像&#10;&#10;AI によって生成されたコンテンツは間違っている可能性があります。">
            <a:extLst>
              <a:ext uri="{FF2B5EF4-FFF2-40B4-BE49-F238E27FC236}">
                <a16:creationId xmlns:a16="http://schemas.microsoft.com/office/drawing/2014/main" id="{ECDC0901-1933-3815-2A1F-DD6A4E3056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0942" y="408869"/>
            <a:ext cx="1544049" cy="379647"/>
          </a:xfrm>
          <a:prstGeom prst="rect">
            <a:avLst/>
          </a:prstGeom>
        </p:spPr>
      </p:pic>
    </p:spTree>
    <p:extLst>
      <p:ext uri="{BB962C8B-B14F-4D97-AF65-F5344CB8AC3E}">
        <p14:creationId xmlns:p14="http://schemas.microsoft.com/office/powerpoint/2010/main" val="10230744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1100</TotalTime>
  <Words>329</Words>
  <Application>Microsoft Office PowerPoint</Application>
  <PresentationFormat>ユーザー設定</PresentationFormat>
  <Paragraphs>28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游ゴシック</vt:lpstr>
      <vt:lpstr>Arial</vt:lpstr>
      <vt:lpstr>Arial Rounded MT Bold</vt:lpstr>
      <vt:lpstr>Calibri</vt:lpstr>
      <vt:lpstr>Calibri Light</vt:lpstr>
      <vt:lpstr>Office テーマ</vt:lpstr>
      <vt:lpstr>PowerPoint プレゼンテーション</vt:lpstr>
      <vt:lpstr>PowerPoint プレゼンテーション</vt:lpstr>
    </vt:vector>
  </TitlesOfParts>
  <Company>株式会社キャリタス;</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先輩たちの体験談</dc:title>
  <dc:creator>キャリタスUC</dc:creator>
  <cp:revision>84</cp:revision>
  <cp:lastPrinted>2025-06-30T23:48:13Z</cp:lastPrinted>
  <dcterms:created xsi:type="dcterms:W3CDTF">2025-03-20T23:34:27Z</dcterms:created>
  <dcterms:modified xsi:type="dcterms:W3CDTF">2025-07-01T00:10:24Z</dcterms:modified>
</cp:coreProperties>
</file>