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8" r:id="rId2"/>
    <p:sldId id="267" r:id="rId3"/>
  </p:sldIdLst>
  <p:sldSz cx="7559675" cy="106918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86334"/>
    <a:srgbClr val="1C81C6"/>
    <a:srgbClr val="3299E2"/>
    <a:srgbClr val="113369"/>
    <a:srgbClr val="EEF5FB"/>
    <a:srgbClr val="2F76B6"/>
    <a:srgbClr val="FFFFFF"/>
    <a:srgbClr val="2E75B6"/>
    <a:srgbClr val="B5DC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26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294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CFF4E-D85D-4C89-B386-AAC2F87BA94A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7F1B7-32B7-4FD5-8C50-BF6F61E5A7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4801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B0556D-8F13-4C86-9F6F-2FC47457CB20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0750" y="1233488"/>
            <a:ext cx="23542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5554D-FEA8-41F3-A2D6-DA4651540A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564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67FFB02-E52D-323F-B07F-0B95636E5C78}"/>
              </a:ext>
            </a:extLst>
          </p:cNvPr>
          <p:cNvSpPr/>
          <p:nvPr userDrawn="1"/>
        </p:nvSpPr>
        <p:spPr>
          <a:xfrm>
            <a:off x="247641" y="1805731"/>
            <a:ext cx="3911983" cy="1372258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사각형: 둥근 모서리 2">
            <a:extLst>
              <a:ext uri="{FF2B5EF4-FFF2-40B4-BE49-F238E27FC236}">
                <a16:creationId xmlns:a16="http://schemas.microsoft.com/office/drawing/2014/main" id="{A2EE3727-6D68-1A28-06F2-B9BDE0AF66CE}"/>
              </a:ext>
            </a:extLst>
          </p:cNvPr>
          <p:cNvSpPr/>
          <p:nvPr userDrawn="1"/>
        </p:nvSpPr>
        <p:spPr>
          <a:xfrm>
            <a:off x="2709020" y="5264966"/>
            <a:ext cx="2141635" cy="2584977"/>
          </a:xfrm>
          <a:prstGeom prst="roundRect">
            <a:avLst>
              <a:gd name="adj" fmla="val 0"/>
            </a:avLst>
          </a:prstGeom>
          <a:solidFill>
            <a:srgbClr val="000000"/>
          </a:solidFill>
          <a:ln>
            <a:noFill/>
          </a:ln>
          <a:effectLst>
            <a:outerShdw blurRad="190500" dist="190500" dir="5400000" algn="tl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사각형: 둥근 모서리 2">
            <a:extLst>
              <a:ext uri="{FF2B5EF4-FFF2-40B4-BE49-F238E27FC236}">
                <a16:creationId xmlns:a16="http://schemas.microsoft.com/office/drawing/2014/main" id="{1B2DE947-301D-7FD7-BB77-0C75B0E49E46}"/>
              </a:ext>
            </a:extLst>
          </p:cNvPr>
          <p:cNvSpPr/>
          <p:nvPr userDrawn="1"/>
        </p:nvSpPr>
        <p:spPr>
          <a:xfrm>
            <a:off x="4969388" y="5264966"/>
            <a:ext cx="2141635" cy="2584977"/>
          </a:xfrm>
          <a:prstGeom prst="roundRect">
            <a:avLst>
              <a:gd name="adj" fmla="val 0"/>
            </a:avLst>
          </a:prstGeom>
          <a:solidFill>
            <a:srgbClr val="F86334"/>
          </a:solidFill>
          <a:ln>
            <a:noFill/>
          </a:ln>
          <a:effectLst>
            <a:outerShdw blurRad="190500" dist="190500" dir="5400000" algn="tl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사각형: 둥근 모서리 2">
            <a:extLst>
              <a:ext uri="{FF2B5EF4-FFF2-40B4-BE49-F238E27FC236}">
                <a16:creationId xmlns:a16="http://schemas.microsoft.com/office/drawing/2014/main" id="{A77FF125-DB16-FEB3-B978-6BF71F306C5A}"/>
              </a:ext>
            </a:extLst>
          </p:cNvPr>
          <p:cNvSpPr/>
          <p:nvPr userDrawn="1"/>
        </p:nvSpPr>
        <p:spPr>
          <a:xfrm>
            <a:off x="448652" y="5264966"/>
            <a:ext cx="2141635" cy="2584977"/>
          </a:xfrm>
          <a:prstGeom prst="roundRect">
            <a:avLst>
              <a:gd name="adj" fmla="val 0"/>
            </a:avLst>
          </a:prstGeom>
          <a:solidFill>
            <a:srgbClr val="F86334"/>
          </a:solidFill>
          <a:ln>
            <a:noFill/>
          </a:ln>
          <a:effectLst>
            <a:outerShdw blurRad="190500" dist="190500" dir="5400000" algn="tl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55ECFBE6-88E1-9EE8-9236-284ED1A927BB}"/>
              </a:ext>
            </a:extLst>
          </p:cNvPr>
          <p:cNvGrpSpPr/>
          <p:nvPr userDrawn="1"/>
        </p:nvGrpSpPr>
        <p:grpSpPr>
          <a:xfrm>
            <a:off x="1242962" y="8451286"/>
            <a:ext cx="5038958" cy="1922901"/>
            <a:chOff x="1242962" y="8246589"/>
            <a:chExt cx="5038958" cy="1922901"/>
          </a:xfrm>
        </p:grpSpPr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9C2BA76D-AA9D-F4F2-C7CF-E0FACE879556}"/>
                </a:ext>
              </a:extLst>
            </p:cNvPr>
            <p:cNvGrpSpPr/>
            <p:nvPr/>
          </p:nvGrpSpPr>
          <p:grpSpPr>
            <a:xfrm>
              <a:off x="1284463" y="8246589"/>
              <a:ext cx="4997457" cy="1543020"/>
              <a:chOff x="1284463" y="8905462"/>
              <a:chExt cx="4997457" cy="1543020"/>
            </a:xfrm>
          </p:grpSpPr>
          <p:sp>
            <p:nvSpPr>
              <p:cNvPr id="14" name="角丸四角形 61">
                <a:extLst>
                  <a:ext uri="{FF2B5EF4-FFF2-40B4-BE49-F238E27FC236}">
                    <a16:creationId xmlns:a16="http://schemas.microsoft.com/office/drawing/2014/main" id="{2617784F-8C75-B7C0-A12E-F8A530B5C9CD}"/>
                  </a:ext>
                </a:extLst>
              </p:cNvPr>
              <p:cNvSpPr/>
              <p:nvPr/>
            </p:nvSpPr>
            <p:spPr>
              <a:xfrm>
                <a:off x="1785649" y="8905462"/>
                <a:ext cx="3995085" cy="366286"/>
              </a:xfrm>
              <a:prstGeom prst="roundRect">
                <a:avLst>
                  <a:gd name="adj" fmla="val 50000"/>
                </a:avLst>
              </a:prstGeom>
              <a:solidFill>
                <a:srgbClr val="F86334"/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6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公式アプリを無料でダウンロード</a:t>
                </a:r>
              </a:p>
            </p:txBody>
          </p:sp>
          <p:grpSp>
            <p:nvGrpSpPr>
              <p:cNvPr id="15" name="グループ化 14">
                <a:extLst>
                  <a:ext uri="{FF2B5EF4-FFF2-40B4-BE49-F238E27FC236}">
                    <a16:creationId xmlns:a16="http://schemas.microsoft.com/office/drawing/2014/main" id="{8848D3C5-279B-85AE-9312-5959AE15E4EF}"/>
                  </a:ext>
                </a:extLst>
              </p:cNvPr>
              <p:cNvGrpSpPr/>
              <p:nvPr/>
            </p:nvGrpSpPr>
            <p:grpSpPr>
              <a:xfrm>
                <a:off x="1284463" y="9485800"/>
                <a:ext cx="4997457" cy="962682"/>
                <a:chOff x="1441525" y="9453527"/>
                <a:chExt cx="4997457" cy="962682"/>
              </a:xfrm>
            </p:grpSpPr>
            <p:sp>
              <p:nvSpPr>
                <p:cNvPr id="16" name="テキスト ボックス 15">
                  <a:extLst>
                    <a:ext uri="{FF2B5EF4-FFF2-40B4-BE49-F238E27FC236}">
                      <a16:creationId xmlns:a16="http://schemas.microsoft.com/office/drawing/2014/main" id="{8755312C-43D7-CF9D-3C79-B09D2D4032CB}"/>
                    </a:ext>
                  </a:extLst>
                </p:cNvPr>
                <p:cNvSpPr txBox="1"/>
                <p:nvPr/>
              </p:nvSpPr>
              <p:spPr>
                <a:xfrm>
                  <a:off x="1569504" y="9453527"/>
                  <a:ext cx="1063112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1400" b="1" dirty="0"/>
                    <a:t>iPhone</a:t>
                  </a:r>
                  <a:r>
                    <a:rPr kumimoji="1" lang="ja-JP" altLang="en-US" sz="1400" b="1" dirty="0"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の方</a:t>
                  </a:r>
                  <a:endParaRPr kumimoji="1" lang="en-US" altLang="ja-JP" sz="14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  <a:p>
                  <a:r>
                    <a:rPr kumimoji="1" lang="en-US" altLang="ja-JP" sz="800" b="1" dirty="0"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※iOS14.0</a:t>
                  </a:r>
                  <a:r>
                    <a:rPr kumimoji="1" lang="ja-JP" altLang="en-US" sz="800" b="1" dirty="0"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以上</a:t>
                  </a:r>
                </a:p>
              </p:txBody>
            </p:sp>
            <p:sp>
              <p:nvSpPr>
                <p:cNvPr id="17" name="テキスト ボックス 16">
                  <a:extLst>
                    <a:ext uri="{FF2B5EF4-FFF2-40B4-BE49-F238E27FC236}">
                      <a16:creationId xmlns:a16="http://schemas.microsoft.com/office/drawing/2014/main" id="{5C62FAC6-8F2C-8858-15C7-078848255301}"/>
                    </a:ext>
                  </a:extLst>
                </p:cNvPr>
                <p:cNvSpPr txBox="1"/>
                <p:nvPr/>
              </p:nvSpPr>
              <p:spPr>
                <a:xfrm>
                  <a:off x="4261206" y="9453527"/>
                  <a:ext cx="1144288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1400" b="1" dirty="0"/>
                    <a:t>Android</a:t>
                  </a:r>
                  <a:r>
                    <a:rPr kumimoji="1" lang="ja-JP" altLang="en-US" sz="1400" b="1" dirty="0"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の方</a:t>
                  </a:r>
                  <a:endParaRPr kumimoji="1" lang="en-US" altLang="ja-JP" sz="14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  <a:p>
                  <a:r>
                    <a:rPr kumimoji="1" lang="en-US" altLang="ja-JP" sz="800" b="1" dirty="0"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※Android8.0</a:t>
                  </a:r>
                  <a:r>
                    <a:rPr kumimoji="1" lang="ja-JP" altLang="en-US" sz="800" b="1" dirty="0"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以上</a:t>
                  </a:r>
                </a:p>
              </p:txBody>
            </p:sp>
            <p:pic>
              <p:nvPicPr>
                <p:cNvPr id="18" name="図 17">
                  <a:extLst>
                    <a:ext uri="{FF2B5EF4-FFF2-40B4-BE49-F238E27FC236}">
                      <a16:creationId xmlns:a16="http://schemas.microsoft.com/office/drawing/2014/main" id="{7C64B531-23D4-10CC-18E4-33BC484FD60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64890" y="9453527"/>
                  <a:ext cx="962682" cy="962682"/>
                </a:xfrm>
                <a:prstGeom prst="rect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</p:pic>
            <p:pic>
              <p:nvPicPr>
                <p:cNvPr id="19" name="図 18">
                  <a:extLst>
                    <a:ext uri="{FF2B5EF4-FFF2-40B4-BE49-F238E27FC236}">
                      <a16:creationId xmlns:a16="http://schemas.microsoft.com/office/drawing/2014/main" id="{4A34E68A-6FAA-D7A6-C60A-4E2E9DEA74C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476300" y="9453527"/>
                  <a:ext cx="962682" cy="962682"/>
                </a:xfrm>
                <a:prstGeom prst="rect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</p:pic>
            <p:pic>
              <p:nvPicPr>
                <p:cNvPr id="20" name="図 19">
                  <a:extLst>
                    <a:ext uri="{FF2B5EF4-FFF2-40B4-BE49-F238E27FC236}">
                      <a16:creationId xmlns:a16="http://schemas.microsoft.com/office/drawing/2014/main" id="{9BA0AD37-1B6D-1FEC-86D0-FFC128CA378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441525" y="10069502"/>
                  <a:ext cx="1155688" cy="346707"/>
                </a:xfrm>
                <a:prstGeom prst="rect">
                  <a:avLst/>
                </a:prstGeom>
              </p:spPr>
            </p:pic>
            <p:pic>
              <p:nvPicPr>
                <p:cNvPr id="21" name="図 20">
                  <a:extLst>
                    <a:ext uri="{FF2B5EF4-FFF2-40B4-BE49-F238E27FC236}">
                      <a16:creationId xmlns:a16="http://schemas.microsoft.com/office/drawing/2014/main" id="{074201B6-75CC-8297-C9D1-1D58B318CAE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249806" y="10069502"/>
                  <a:ext cx="1155688" cy="346707"/>
                </a:xfrm>
                <a:prstGeom prst="rect">
                  <a:avLst/>
                </a:prstGeom>
              </p:spPr>
            </p:pic>
          </p:grpSp>
        </p:grp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FFC49706-D3F0-A652-CBDC-3603D92E77E4}"/>
                </a:ext>
              </a:extLst>
            </p:cNvPr>
            <p:cNvSpPr txBox="1"/>
            <p:nvPr/>
          </p:nvSpPr>
          <p:spPr>
            <a:xfrm>
              <a:off x="1242962" y="9861713"/>
              <a:ext cx="45881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Apple</a:t>
              </a:r>
              <a:r>
                <a:rPr kumimoji="1" lang="ja-JP" altLang="en-US" sz="700" dirty="0" err="1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、</a:t>
              </a:r>
              <a:r>
                <a:rPr kumimoji="1" lang="en-US" altLang="ja-JP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Apple</a:t>
              </a:r>
              <a:r>
                <a:rPr kumimoji="1" lang="ja-JP" altLang="en-US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のロゴ、</a:t>
              </a:r>
              <a:r>
                <a:rPr kumimoji="1" lang="en-US" altLang="ja-JP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App Store</a:t>
              </a:r>
              <a:r>
                <a:rPr kumimoji="1" lang="ja-JP" altLang="en-US" sz="700" dirty="0" err="1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、</a:t>
              </a:r>
              <a:r>
                <a:rPr kumimoji="1" lang="en-US" altLang="ja-JP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iPod</a:t>
              </a:r>
              <a:r>
                <a:rPr kumimoji="1" lang="ja-JP" altLang="en-US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のロゴ、</a:t>
              </a:r>
              <a:r>
                <a:rPr kumimoji="1" lang="en-US" altLang="ja-JP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iTunes</a:t>
              </a:r>
              <a:r>
                <a:rPr kumimoji="1" lang="ja-JP" altLang="en-US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は、米国および他国の</a:t>
              </a:r>
              <a:r>
                <a:rPr kumimoji="1" lang="en-US" altLang="ja-JP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Apple Inc.</a:t>
              </a:r>
              <a:r>
                <a:rPr kumimoji="1" lang="ja-JP" altLang="en-US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の登録商標です。</a:t>
              </a:r>
            </a:p>
            <a:p>
              <a:r>
                <a:rPr kumimoji="1" lang="en-US" altLang="ja-JP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Android</a:t>
              </a:r>
              <a:r>
                <a:rPr kumimoji="1" lang="ja-JP" altLang="en-US" sz="700" dirty="0" err="1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、</a:t>
              </a:r>
              <a:r>
                <a:rPr kumimoji="1" lang="en-US" altLang="ja-JP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Android</a:t>
              </a:r>
              <a:r>
                <a:rPr kumimoji="1" lang="ja-JP" altLang="en-US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ロゴ、</a:t>
              </a:r>
              <a:r>
                <a:rPr kumimoji="1" lang="en-US" altLang="ja-JP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Google Play</a:t>
              </a:r>
              <a:r>
                <a:rPr kumimoji="1" lang="ja-JP" altLang="en-US" sz="700" dirty="0" err="1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、</a:t>
              </a:r>
              <a:r>
                <a:rPr kumimoji="1" lang="en-US" altLang="ja-JP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Google Play</a:t>
              </a:r>
              <a:r>
                <a:rPr kumimoji="1" lang="ja-JP" altLang="en-US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ロゴは、</a:t>
              </a:r>
              <a:r>
                <a:rPr kumimoji="1" lang="en-US" altLang="ja-JP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Google LLC </a:t>
              </a:r>
              <a:r>
                <a:rPr kumimoji="1" lang="ja-JP" altLang="en-US" sz="7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の商標です。</a:t>
              </a:r>
            </a:p>
          </p:txBody>
        </p:sp>
      </p:grpSp>
      <p:sp>
        <p:nvSpPr>
          <p:cNvPr id="22" name="타원 2093">
            <a:extLst>
              <a:ext uri="{FF2B5EF4-FFF2-40B4-BE49-F238E27FC236}">
                <a16:creationId xmlns:a16="http://schemas.microsoft.com/office/drawing/2014/main" id="{86A49BBF-52D3-F7CE-E4B4-EACBAE6D7BCF}"/>
              </a:ext>
            </a:extLst>
          </p:cNvPr>
          <p:cNvSpPr/>
          <p:nvPr userDrawn="1"/>
        </p:nvSpPr>
        <p:spPr>
          <a:xfrm>
            <a:off x="4051656" y="1975662"/>
            <a:ext cx="45251" cy="45251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2A65CE36-4AA8-0C52-8ED9-F23CA51420ED}"/>
              </a:ext>
            </a:extLst>
          </p:cNvPr>
          <p:cNvGrpSpPr/>
          <p:nvPr userDrawn="1"/>
        </p:nvGrpSpPr>
        <p:grpSpPr>
          <a:xfrm>
            <a:off x="1" y="406400"/>
            <a:ext cx="7591243" cy="4273012"/>
            <a:chOff x="1" y="-4720"/>
            <a:chExt cx="12191999" cy="6862720"/>
          </a:xfrm>
        </p:grpSpPr>
        <p:sp>
          <p:nvSpPr>
            <p:cNvPr id="25" name="직사각형 11">
              <a:extLst>
                <a:ext uri="{FF2B5EF4-FFF2-40B4-BE49-F238E27FC236}">
                  <a16:creationId xmlns:a16="http://schemas.microsoft.com/office/drawing/2014/main" id="{61045FA7-1E78-1E59-D5CD-A45DA4C57131}"/>
                </a:ext>
              </a:extLst>
            </p:cNvPr>
            <p:cNvSpPr/>
            <p:nvPr/>
          </p:nvSpPr>
          <p:spPr>
            <a:xfrm>
              <a:off x="1" y="-4720"/>
              <a:ext cx="2552701" cy="6519691"/>
            </a:xfrm>
            <a:prstGeom prst="rect">
              <a:avLst/>
            </a:prstGeom>
            <a:solidFill>
              <a:srgbClr val="F86334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/>
                <a:ea typeface="맑은 고딕"/>
                <a:cs typeface="+mn-cs"/>
              </a:endParaRPr>
            </a:p>
          </p:txBody>
        </p:sp>
        <p:sp>
          <p:nvSpPr>
            <p:cNvPr id="26" name="직사각형 9">
              <a:extLst>
                <a:ext uri="{FF2B5EF4-FFF2-40B4-BE49-F238E27FC236}">
                  <a16:creationId xmlns:a16="http://schemas.microsoft.com/office/drawing/2014/main" id="{28377926-7B95-EE3A-9076-79970DE5EA54}"/>
                </a:ext>
              </a:extLst>
            </p:cNvPr>
            <p:cNvSpPr/>
            <p:nvPr/>
          </p:nvSpPr>
          <p:spPr>
            <a:xfrm>
              <a:off x="9639299" y="619124"/>
              <a:ext cx="2552701" cy="6238876"/>
            </a:xfrm>
            <a:prstGeom prst="rect">
              <a:avLst/>
            </a:prstGeom>
            <a:solidFill>
              <a:srgbClr val="F86334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/>
                <a:ea typeface="맑은 고딕"/>
                <a:cs typeface="+mn-cs"/>
              </a:endParaRPr>
            </a:p>
          </p:txBody>
        </p:sp>
      </p:grp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845CA982-7AA4-84D2-5D80-8818B01EF0E5}"/>
              </a:ext>
            </a:extLst>
          </p:cNvPr>
          <p:cNvSpPr/>
          <p:nvPr userDrawn="1"/>
        </p:nvSpPr>
        <p:spPr>
          <a:xfrm>
            <a:off x="326622" y="900802"/>
            <a:ext cx="7065538" cy="304614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B77467CF-71E9-742B-26E6-F86C454D23D1}"/>
              </a:ext>
            </a:extLst>
          </p:cNvPr>
          <p:cNvSpPr/>
          <p:nvPr userDrawn="1"/>
        </p:nvSpPr>
        <p:spPr>
          <a:xfrm>
            <a:off x="524904" y="4058960"/>
            <a:ext cx="6587578" cy="911587"/>
          </a:xfrm>
          <a:prstGeom prst="rect">
            <a:avLst/>
          </a:prstGeom>
          <a:solidFill>
            <a:srgbClr val="EEF5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100"/>
              </a:lnSpc>
            </a:pPr>
            <a:endParaRPr kumimoji="1" lang="ja-JP" alt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직사각형 12">
            <a:extLst>
              <a:ext uri="{FF2B5EF4-FFF2-40B4-BE49-F238E27FC236}">
                <a16:creationId xmlns:a16="http://schemas.microsoft.com/office/drawing/2014/main" id="{01BD3436-37AE-175B-C229-128712BA7E0F}"/>
              </a:ext>
            </a:extLst>
          </p:cNvPr>
          <p:cNvSpPr/>
          <p:nvPr userDrawn="1"/>
        </p:nvSpPr>
        <p:spPr>
          <a:xfrm>
            <a:off x="7192476" y="6014"/>
            <a:ext cx="373632" cy="373632"/>
          </a:xfrm>
          <a:prstGeom prst="rect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맑은 고딕"/>
              <a:cs typeface="+mn-cs"/>
            </a:endParaRPr>
          </a:p>
        </p:txBody>
      </p:sp>
      <p:sp>
        <p:nvSpPr>
          <p:cNvPr id="30" name="TextBox 105">
            <a:extLst>
              <a:ext uri="{FF2B5EF4-FFF2-40B4-BE49-F238E27FC236}">
                <a16:creationId xmlns:a16="http://schemas.microsoft.com/office/drawing/2014/main" id="{C38E016A-7B57-44B7-3A6C-A5FED4959978}"/>
              </a:ext>
            </a:extLst>
          </p:cNvPr>
          <p:cNvSpPr txBox="1"/>
          <p:nvPr userDrawn="1"/>
        </p:nvSpPr>
        <p:spPr>
          <a:xfrm>
            <a:off x="737448" y="5215676"/>
            <a:ext cx="14819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b="1" dirty="0">
                <a:solidFill>
                  <a:schemeClr val="bg1"/>
                </a:solidFill>
              </a:rPr>
              <a:t>01</a:t>
            </a:r>
            <a:endParaRPr lang="ko-KR" altLang="en-US" sz="4000" b="1" dirty="0">
              <a:solidFill>
                <a:schemeClr val="bg1"/>
              </a:solidFill>
            </a:endParaRPr>
          </a:p>
        </p:txBody>
      </p:sp>
      <p:sp>
        <p:nvSpPr>
          <p:cNvPr id="31" name="TextBox 106">
            <a:extLst>
              <a:ext uri="{FF2B5EF4-FFF2-40B4-BE49-F238E27FC236}">
                <a16:creationId xmlns:a16="http://schemas.microsoft.com/office/drawing/2014/main" id="{C361272E-455A-4658-D4B2-4E11EB132250}"/>
              </a:ext>
            </a:extLst>
          </p:cNvPr>
          <p:cNvSpPr txBox="1"/>
          <p:nvPr userDrawn="1"/>
        </p:nvSpPr>
        <p:spPr>
          <a:xfrm>
            <a:off x="3038878" y="5215676"/>
            <a:ext cx="14819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b="1" dirty="0">
                <a:solidFill>
                  <a:schemeClr val="bg1"/>
                </a:solidFill>
              </a:rPr>
              <a:t>02</a:t>
            </a:r>
            <a:endParaRPr lang="ko-KR" altLang="en-US" sz="4000" b="1" dirty="0">
              <a:solidFill>
                <a:schemeClr val="bg1"/>
              </a:solidFill>
            </a:endParaRPr>
          </a:p>
        </p:txBody>
      </p:sp>
      <p:sp>
        <p:nvSpPr>
          <p:cNvPr id="32" name="TextBox 107">
            <a:extLst>
              <a:ext uri="{FF2B5EF4-FFF2-40B4-BE49-F238E27FC236}">
                <a16:creationId xmlns:a16="http://schemas.microsoft.com/office/drawing/2014/main" id="{23D401F6-858D-1B6A-35C4-EE37DC6D4D5F}"/>
              </a:ext>
            </a:extLst>
          </p:cNvPr>
          <p:cNvSpPr txBox="1"/>
          <p:nvPr userDrawn="1"/>
        </p:nvSpPr>
        <p:spPr>
          <a:xfrm>
            <a:off x="5260868" y="5215676"/>
            <a:ext cx="14819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b="1" dirty="0">
                <a:solidFill>
                  <a:schemeClr val="bg1"/>
                </a:solidFill>
              </a:rPr>
              <a:t>03</a:t>
            </a:r>
            <a:endParaRPr lang="ko-KR" altLang="en-US" sz="4000" b="1" dirty="0">
              <a:solidFill>
                <a:schemeClr val="bg1"/>
              </a:solidFill>
            </a:endParaRPr>
          </a:p>
        </p:txBody>
      </p:sp>
      <p:sp>
        <p:nvSpPr>
          <p:cNvPr id="33" name="직사각형 27">
            <a:extLst>
              <a:ext uri="{FF2B5EF4-FFF2-40B4-BE49-F238E27FC236}">
                <a16:creationId xmlns:a16="http://schemas.microsoft.com/office/drawing/2014/main" id="{3883E40B-FB30-6FCB-EC66-BE211D67409F}"/>
              </a:ext>
            </a:extLst>
          </p:cNvPr>
          <p:cNvSpPr/>
          <p:nvPr userDrawn="1"/>
        </p:nvSpPr>
        <p:spPr>
          <a:xfrm>
            <a:off x="1" y="8144790"/>
            <a:ext cx="267800" cy="2545854"/>
          </a:xfrm>
          <a:prstGeom prst="rect">
            <a:avLst/>
          </a:prstGeom>
          <a:solidFill>
            <a:srgbClr val="F8633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맑은 고딕"/>
              <a:cs typeface="+mn-cs"/>
            </a:endParaRPr>
          </a:p>
        </p:txBody>
      </p:sp>
      <p:sp>
        <p:nvSpPr>
          <p:cNvPr id="34" name="직사각형 27">
            <a:extLst>
              <a:ext uri="{FF2B5EF4-FFF2-40B4-BE49-F238E27FC236}">
                <a16:creationId xmlns:a16="http://schemas.microsoft.com/office/drawing/2014/main" id="{CC2A7D5C-04E1-BDCE-252F-23D343AB80CF}"/>
              </a:ext>
            </a:extLst>
          </p:cNvPr>
          <p:cNvSpPr/>
          <p:nvPr userDrawn="1"/>
        </p:nvSpPr>
        <p:spPr>
          <a:xfrm>
            <a:off x="7283402" y="8145959"/>
            <a:ext cx="267800" cy="2545854"/>
          </a:xfrm>
          <a:prstGeom prst="rect">
            <a:avLst/>
          </a:prstGeom>
          <a:solidFill>
            <a:srgbClr val="F8633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맑은 고딕"/>
              <a:cs typeface="+mn-cs"/>
            </a:endParaRPr>
          </a:p>
        </p:txBody>
      </p:sp>
      <p:sp>
        <p:nvSpPr>
          <p:cNvPr id="35" name="직사각형 12">
            <a:extLst>
              <a:ext uri="{FF2B5EF4-FFF2-40B4-BE49-F238E27FC236}">
                <a16:creationId xmlns:a16="http://schemas.microsoft.com/office/drawing/2014/main" id="{D04096A5-25E6-15BC-3563-F9A009028706}"/>
              </a:ext>
            </a:extLst>
          </p:cNvPr>
          <p:cNvSpPr/>
          <p:nvPr userDrawn="1"/>
        </p:nvSpPr>
        <p:spPr>
          <a:xfrm>
            <a:off x="256661" y="8144790"/>
            <a:ext cx="373632" cy="373632"/>
          </a:xfrm>
          <a:prstGeom prst="rect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맑은 고딕"/>
              <a:cs typeface="+mn-cs"/>
            </a:endParaRPr>
          </a:p>
        </p:txBody>
      </p:sp>
      <p:sp>
        <p:nvSpPr>
          <p:cNvPr id="36" name="직사각형 12">
            <a:extLst>
              <a:ext uri="{FF2B5EF4-FFF2-40B4-BE49-F238E27FC236}">
                <a16:creationId xmlns:a16="http://schemas.microsoft.com/office/drawing/2014/main" id="{8FD83F3E-4468-6178-2F93-BB01336BB023}"/>
              </a:ext>
            </a:extLst>
          </p:cNvPr>
          <p:cNvSpPr/>
          <p:nvPr userDrawn="1"/>
        </p:nvSpPr>
        <p:spPr>
          <a:xfrm>
            <a:off x="6909770" y="10317012"/>
            <a:ext cx="373632" cy="373632"/>
          </a:xfrm>
          <a:prstGeom prst="rect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ntserrat"/>
              <a:ea typeface="맑은 고딕"/>
              <a:cs typeface="+mn-cs"/>
            </a:endParaRPr>
          </a:p>
        </p:txBody>
      </p: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977CE5A8-CD8C-B516-5AE6-1F47CF79EF3B}"/>
              </a:ext>
            </a:extLst>
          </p:cNvPr>
          <p:cNvGrpSpPr/>
          <p:nvPr userDrawn="1"/>
        </p:nvGrpSpPr>
        <p:grpSpPr>
          <a:xfrm>
            <a:off x="664396" y="6473228"/>
            <a:ext cx="6230882" cy="0"/>
            <a:chOff x="664396" y="6478838"/>
            <a:chExt cx="6230882" cy="0"/>
          </a:xfrm>
        </p:grpSpPr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E3FA1192-BC9C-E9BE-2AC7-F4C48A01A902}"/>
                </a:ext>
              </a:extLst>
            </p:cNvPr>
            <p:cNvCxnSpPr>
              <a:cxnSpLocks/>
            </p:cNvCxnSpPr>
            <p:nvPr/>
          </p:nvCxnSpPr>
          <p:spPr>
            <a:xfrm>
              <a:off x="2924765" y="6478838"/>
              <a:ext cx="1710146" cy="0"/>
            </a:xfrm>
            <a:prstGeom prst="line">
              <a:avLst/>
            </a:prstGeom>
            <a:ln w="19050">
              <a:solidFill>
                <a:srgbClr val="F86334"/>
              </a:solidFill>
              <a:prstDash val="solid"/>
            </a:ln>
            <a:effectLst>
              <a:outerShdw dir="5400000" algn="ctr" rotWithShape="0">
                <a:schemeClr val="bg1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2C4EF8A0-E89E-539E-545F-FF04368CD994}"/>
                </a:ext>
              </a:extLst>
            </p:cNvPr>
            <p:cNvCxnSpPr>
              <a:cxnSpLocks/>
            </p:cNvCxnSpPr>
            <p:nvPr/>
          </p:nvCxnSpPr>
          <p:spPr>
            <a:xfrm>
              <a:off x="5185132" y="6478838"/>
              <a:ext cx="1710146" cy="0"/>
            </a:xfrm>
            <a:prstGeom prst="line">
              <a:avLst/>
            </a:prstGeom>
            <a:ln w="19050" cmpd="sng">
              <a:solidFill>
                <a:srgbClr val="000000"/>
              </a:solidFill>
              <a:prstDash val="solid"/>
            </a:ln>
            <a:effectLst>
              <a:outerShdw dir="5400000" algn="ctr" rotWithShape="0">
                <a:schemeClr val="bg1"/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CF183FBD-678D-069C-F6F0-F38F7D024824}"/>
                </a:ext>
              </a:extLst>
            </p:cNvPr>
            <p:cNvCxnSpPr>
              <a:cxnSpLocks/>
            </p:cNvCxnSpPr>
            <p:nvPr/>
          </p:nvCxnSpPr>
          <p:spPr>
            <a:xfrm>
              <a:off x="664396" y="6478838"/>
              <a:ext cx="1710146" cy="0"/>
            </a:xfrm>
            <a:prstGeom prst="line">
              <a:avLst/>
            </a:prstGeom>
            <a:ln>
              <a:solidFill>
                <a:srgbClr val="000000"/>
              </a:solidFill>
            </a:ln>
            <a:effectLst>
              <a:outerShdw dir="5400000" algn="ctr" rotWithShape="0">
                <a:schemeClr val="bg1"/>
              </a:outerShdw>
            </a:effectLst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41" name="図 40">
            <a:extLst>
              <a:ext uri="{FF2B5EF4-FFF2-40B4-BE49-F238E27FC236}">
                <a16:creationId xmlns:a16="http://schemas.microsoft.com/office/drawing/2014/main" id="{DD6BBC5A-D76F-5BED-AE6E-B12F639CD619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50776" y="1854069"/>
            <a:ext cx="3540468" cy="2025010"/>
          </a:xfrm>
          <a:prstGeom prst="rect">
            <a:avLst/>
          </a:prstGeom>
        </p:spPr>
      </p:pic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5AD0F87C-705E-A4F2-DA71-A923E05A9434}"/>
              </a:ext>
            </a:extLst>
          </p:cNvPr>
          <p:cNvSpPr txBox="1"/>
          <p:nvPr userDrawn="1"/>
        </p:nvSpPr>
        <p:spPr>
          <a:xfrm>
            <a:off x="421523" y="1558058"/>
            <a:ext cx="3995891" cy="211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500"/>
              </a:lnSpc>
            </a:pPr>
            <a:r>
              <a:rPr kumimoji="1" lang="en-US" altLang="ja-JP" sz="43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OB</a:t>
            </a:r>
            <a:r>
              <a:rPr kumimoji="1" lang="ja-JP" altLang="en-US" sz="43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kumimoji="1" lang="en-US" altLang="ja-JP" sz="43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OG</a:t>
            </a:r>
            <a:r>
              <a:rPr kumimoji="1" lang="ja-JP" altLang="en-US" sz="43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情報をチェックして</a:t>
            </a:r>
            <a:endParaRPr kumimoji="1" lang="en-US" altLang="ja-JP" sz="43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5500"/>
              </a:lnSpc>
            </a:pPr>
            <a:r>
              <a:rPr kumimoji="1" lang="ja-JP" altLang="en-US" sz="43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企業研究！？</a:t>
            </a:r>
          </a:p>
        </p:txBody>
      </p:sp>
    </p:spTree>
    <p:extLst>
      <p:ext uri="{BB962C8B-B14F-4D97-AF65-F5344CB8AC3E}">
        <p14:creationId xmlns:p14="http://schemas.microsoft.com/office/powerpoint/2010/main" val="4197530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47A02-1D49-49FD-81EB-FF3C25A83976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64D72-7742-41CE-804C-960339110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327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47A02-1D49-49FD-81EB-FF3C25A83976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64D72-7742-41CE-804C-960339110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095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47A02-1D49-49FD-81EB-FF3C25A83976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64D72-7742-41CE-804C-960339110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7535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47A02-1D49-49FD-81EB-FF3C25A83976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64D72-7742-41CE-804C-960339110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269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47A02-1D49-49FD-81EB-FF3C25A83976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64D72-7742-41CE-804C-960339110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0739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47A02-1D49-49FD-81EB-FF3C25A83976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64D72-7742-41CE-804C-960339110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069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47A02-1D49-49FD-81EB-FF3C25A83976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64D72-7742-41CE-804C-960339110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93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47A02-1D49-49FD-81EB-FF3C25A83976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64D72-7742-41CE-804C-960339110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581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47A02-1D49-49FD-81EB-FF3C25A83976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64D72-7742-41CE-804C-960339110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692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47A02-1D49-49FD-81EB-FF3C25A83976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64D72-7742-41CE-804C-960339110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749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2614D24A-74EE-492F-668B-13F0C7A75F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80138" y="3601023"/>
            <a:ext cx="4799395" cy="678888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841B249-7BA0-865B-3E3D-447D411535A9}"/>
              </a:ext>
            </a:extLst>
          </p:cNvPr>
          <p:cNvSpPr/>
          <p:nvPr/>
        </p:nvSpPr>
        <p:spPr>
          <a:xfrm>
            <a:off x="1161143" y="3559948"/>
            <a:ext cx="3471817" cy="584775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4A711F7-CD7F-E3A8-42B2-2485681219C4}"/>
              </a:ext>
            </a:extLst>
          </p:cNvPr>
          <p:cNvSpPr/>
          <p:nvPr/>
        </p:nvSpPr>
        <p:spPr>
          <a:xfrm>
            <a:off x="1161142" y="6062040"/>
            <a:ext cx="5237388" cy="710052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7C1CA18-4D14-D05A-DA93-EF6753C4BB29}"/>
              </a:ext>
            </a:extLst>
          </p:cNvPr>
          <p:cNvSpPr txBox="1"/>
          <p:nvPr/>
        </p:nvSpPr>
        <p:spPr>
          <a:xfrm>
            <a:off x="457227" y="3821489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FB47E51-032A-6ECF-AF53-3CC6C2DDB9D1}"/>
              </a:ext>
            </a:extLst>
          </p:cNvPr>
          <p:cNvSpPr txBox="1"/>
          <p:nvPr/>
        </p:nvSpPr>
        <p:spPr>
          <a:xfrm>
            <a:off x="457227" y="6187317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④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FB8F47C-1893-ADDE-3A61-47CF3A8ED383}"/>
              </a:ext>
            </a:extLst>
          </p:cNvPr>
          <p:cNvSpPr txBox="1"/>
          <p:nvPr/>
        </p:nvSpPr>
        <p:spPr>
          <a:xfrm>
            <a:off x="0" y="1069538"/>
            <a:ext cx="7559676" cy="22440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360000" rtlCol="0" anchor="ctr">
            <a:noAutofit/>
          </a:bodyPr>
          <a:lstStyle/>
          <a:p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変更できる箇所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①名称：学校名・学校で設定したキャリタス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UC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のサイト名に変更してください。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②ロゴ：学校ロゴを追加できます。不要な場合は削除してください。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③・⑥サイト名：学校で設定したキャリタス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UC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のサイト名に変更してください。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④リード文：任意のリード文に変更可能です。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⑤コンテンツ：任意のタイトル・本文に変更可能です。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6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6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そのほかの箇所は変更できませんので、そのまま印刷してください。</a:t>
            </a:r>
            <a:endParaRPr kumimoji="1" lang="en-US" altLang="ja-JP" sz="1600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6ABFA9D-DB0F-52FF-17E5-FEE41B929CC8}"/>
              </a:ext>
            </a:extLst>
          </p:cNvPr>
          <p:cNvSpPr/>
          <p:nvPr/>
        </p:nvSpPr>
        <p:spPr>
          <a:xfrm>
            <a:off x="-1" y="1"/>
            <a:ext cx="7559675" cy="103810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次ページのチラシを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A4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サイズでプリントアウトして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学生に配布してください。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矢印: 下 9">
            <a:extLst>
              <a:ext uri="{FF2B5EF4-FFF2-40B4-BE49-F238E27FC236}">
                <a16:creationId xmlns:a16="http://schemas.microsoft.com/office/drawing/2014/main" id="{A8C87A25-2545-382C-A683-882B4F6E3BD2}"/>
              </a:ext>
            </a:extLst>
          </p:cNvPr>
          <p:cNvSpPr/>
          <p:nvPr/>
        </p:nvSpPr>
        <p:spPr>
          <a:xfrm>
            <a:off x="6398530" y="9681881"/>
            <a:ext cx="914400" cy="1009931"/>
          </a:xfrm>
          <a:prstGeom prst="downArrow">
            <a:avLst/>
          </a:prstGeom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697BABE-A609-C199-00C9-E315B1FEE389}"/>
              </a:ext>
            </a:extLst>
          </p:cNvPr>
          <p:cNvSpPr/>
          <p:nvPr/>
        </p:nvSpPr>
        <p:spPr>
          <a:xfrm>
            <a:off x="1161142" y="6893144"/>
            <a:ext cx="5237388" cy="1770796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C822056-0537-FA0D-9703-FF87168EBBBF}"/>
              </a:ext>
            </a:extLst>
          </p:cNvPr>
          <p:cNvSpPr txBox="1"/>
          <p:nvPr/>
        </p:nvSpPr>
        <p:spPr>
          <a:xfrm>
            <a:off x="457227" y="7392214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⑤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B827692-E7D5-EBCE-848C-FED2D530E112}"/>
              </a:ext>
            </a:extLst>
          </p:cNvPr>
          <p:cNvSpPr/>
          <p:nvPr/>
        </p:nvSpPr>
        <p:spPr>
          <a:xfrm>
            <a:off x="5039358" y="3665061"/>
            <a:ext cx="1061654" cy="318294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5277034-C64D-DBC7-07CC-96D76BA76102}"/>
              </a:ext>
            </a:extLst>
          </p:cNvPr>
          <p:cNvSpPr txBox="1"/>
          <p:nvPr/>
        </p:nvSpPr>
        <p:spPr>
          <a:xfrm>
            <a:off x="6151145" y="3555716"/>
            <a:ext cx="5950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DA5BF9B-5EBA-2A76-2734-74FAEA646D1C}"/>
              </a:ext>
            </a:extLst>
          </p:cNvPr>
          <p:cNvSpPr/>
          <p:nvPr/>
        </p:nvSpPr>
        <p:spPr>
          <a:xfrm>
            <a:off x="1161142" y="8740792"/>
            <a:ext cx="5237388" cy="209929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294DC8E-E576-44E7-7343-092CC2D6C74D}"/>
              </a:ext>
            </a:extLst>
          </p:cNvPr>
          <p:cNvSpPr txBox="1"/>
          <p:nvPr/>
        </p:nvSpPr>
        <p:spPr>
          <a:xfrm>
            <a:off x="457227" y="8580664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⑥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68CF4DC6-8184-5978-F44C-1F14E790DC9A}"/>
              </a:ext>
            </a:extLst>
          </p:cNvPr>
          <p:cNvSpPr/>
          <p:nvPr/>
        </p:nvSpPr>
        <p:spPr>
          <a:xfrm>
            <a:off x="1161143" y="4315029"/>
            <a:ext cx="3471817" cy="234196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7C4EEB1-4437-C9E1-C085-D17F1EA2C313}"/>
              </a:ext>
            </a:extLst>
          </p:cNvPr>
          <p:cNvSpPr txBox="1"/>
          <p:nvPr/>
        </p:nvSpPr>
        <p:spPr>
          <a:xfrm>
            <a:off x="457227" y="4329359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</a:rPr>
              <a:t>③</a:t>
            </a:r>
          </a:p>
        </p:txBody>
      </p:sp>
    </p:spTree>
    <p:extLst>
      <p:ext uri="{BB962C8B-B14F-4D97-AF65-F5344CB8AC3E}">
        <p14:creationId xmlns:p14="http://schemas.microsoft.com/office/powerpoint/2010/main" val="4055236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武器, はさみ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7274A39F-3401-AE72-6AA9-1086D78909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6974" y="233543"/>
            <a:ext cx="1544049" cy="379647"/>
          </a:xfrm>
          <a:prstGeom prst="rect">
            <a:avLst/>
          </a:prstGeom>
        </p:spPr>
      </p:pic>
      <p:sp>
        <p:nvSpPr>
          <p:cNvPr id="3" name="ホームベース 47">
            <a:extLst>
              <a:ext uri="{FF2B5EF4-FFF2-40B4-BE49-F238E27FC236}">
                <a16:creationId xmlns:a16="http://schemas.microsoft.com/office/drawing/2014/main" id="{6175D3A3-6CFF-AFD1-628B-016D19ED83D5}"/>
              </a:ext>
            </a:extLst>
          </p:cNvPr>
          <p:cNvSpPr/>
          <p:nvPr/>
        </p:nvSpPr>
        <p:spPr>
          <a:xfrm>
            <a:off x="-14389" y="175432"/>
            <a:ext cx="4649300" cy="496956"/>
          </a:xfrm>
          <a:prstGeom prst="homePlat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●●大学　キャリア支援サイト</a:t>
            </a:r>
          </a:p>
        </p:txBody>
      </p:sp>
      <p:sp>
        <p:nvSpPr>
          <p:cNvPr id="4" name="TextBox 9">
            <a:extLst>
              <a:ext uri="{FF2B5EF4-FFF2-40B4-BE49-F238E27FC236}">
                <a16:creationId xmlns:a16="http://schemas.microsoft.com/office/drawing/2014/main" id="{699E2E7A-F9E0-07C0-4B78-90EE45FB352B}"/>
              </a:ext>
            </a:extLst>
          </p:cNvPr>
          <p:cNvSpPr txBox="1"/>
          <p:nvPr/>
        </p:nvSpPr>
        <p:spPr>
          <a:xfrm>
            <a:off x="2842190" y="6572667"/>
            <a:ext cx="1875294" cy="1144993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先輩たちがどんなキャリアを歩んでいるのかを知ることで、自身のキャリアプランを考えるヒントになり、面接でよく聞かれる</a:t>
            </a:r>
            <a:r>
              <a:rPr lang="en-US" altLang="ja-JP" sz="1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lang="ja-JP" altLang="en-US" sz="1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年後の姿をイメージできます。</a:t>
            </a:r>
            <a:endParaRPr lang="en-US" altLang="ko-KR" sz="11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TextBox 10">
            <a:extLst>
              <a:ext uri="{FF2B5EF4-FFF2-40B4-BE49-F238E27FC236}">
                <a16:creationId xmlns:a16="http://schemas.microsoft.com/office/drawing/2014/main" id="{79CEA65C-31FB-9551-5BDB-0208B43DE269}"/>
              </a:ext>
            </a:extLst>
          </p:cNvPr>
          <p:cNvSpPr txBox="1"/>
          <p:nvPr/>
        </p:nvSpPr>
        <p:spPr>
          <a:xfrm>
            <a:off x="2879837" y="5796348"/>
            <a:ext cx="1800000" cy="584775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入社後がイメージしやすい</a:t>
            </a:r>
            <a:endParaRPr lang="ko-KR" altLang="en-US" sz="1600" b="1" dirty="0">
              <a:solidFill>
                <a:schemeClr val="bg1"/>
              </a:solidFill>
              <a:latin typeface="BIZ UDPゴシック" panose="020B0400000000000000" pitchFamily="50" charset="-128"/>
            </a:endParaRPr>
          </a:p>
        </p:txBody>
      </p:sp>
      <p:sp>
        <p:nvSpPr>
          <p:cNvPr id="6" name="TextBox 9">
            <a:extLst>
              <a:ext uri="{FF2B5EF4-FFF2-40B4-BE49-F238E27FC236}">
                <a16:creationId xmlns:a16="http://schemas.microsoft.com/office/drawing/2014/main" id="{78C0BB66-72B4-6A0C-2C47-142C695E474A}"/>
              </a:ext>
            </a:extLst>
          </p:cNvPr>
          <p:cNvSpPr txBox="1"/>
          <p:nvPr/>
        </p:nvSpPr>
        <p:spPr>
          <a:xfrm>
            <a:off x="5102558" y="6572667"/>
            <a:ext cx="1875294" cy="1144993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さらに</a:t>
            </a:r>
            <a:r>
              <a:rPr lang="en-US" altLang="ja-JP" sz="1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OB</a:t>
            </a:r>
            <a:r>
              <a:rPr lang="ja-JP" altLang="en-US" sz="1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en-US" altLang="ja-JP" sz="1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OG</a:t>
            </a:r>
            <a:r>
              <a:rPr lang="ja-JP" altLang="en-US" sz="1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訪問により入社前から社員の方との繋がりを持つことで、入社後のスムーズなスタートに繋がることも？積極的に行動してみよう！</a:t>
            </a:r>
            <a:endParaRPr lang="en-US" altLang="ko-KR" sz="11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TextBox 9">
            <a:extLst>
              <a:ext uri="{FF2B5EF4-FFF2-40B4-BE49-F238E27FC236}">
                <a16:creationId xmlns:a16="http://schemas.microsoft.com/office/drawing/2014/main" id="{C98C86D0-2B3D-8246-FCDC-11439D8FF575}"/>
              </a:ext>
            </a:extLst>
          </p:cNvPr>
          <p:cNvSpPr txBox="1"/>
          <p:nvPr/>
        </p:nvSpPr>
        <p:spPr>
          <a:xfrm>
            <a:off x="581822" y="6572667"/>
            <a:ext cx="1875294" cy="1144993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先輩たちの選考体験や面接で聞かれたこと、重視された点など、選考過程における具体的なアドバイスが聞ける（知れる）ので、選考対策に役立ちます。</a:t>
            </a:r>
            <a:endParaRPr lang="en-US" altLang="ko-KR" sz="11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TextBox 10">
            <a:extLst>
              <a:ext uri="{FF2B5EF4-FFF2-40B4-BE49-F238E27FC236}">
                <a16:creationId xmlns:a16="http://schemas.microsoft.com/office/drawing/2014/main" id="{22FDC1C1-8BF5-24E3-0F38-16B0B4F77548}"/>
              </a:ext>
            </a:extLst>
          </p:cNvPr>
          <p:cNvSpPr txBox="1"/>
          <p:nvPr/>
        </p:nvSpPr>
        <p:spPr>
          <a:xfrm>
            <a:off x="619469" y="5796348"/>
            <a:ext cx="1800000" cy="584775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選考対策にも役立てることも！</a:t>
            </a:r>
            <a:endParaRPr lang="ko-KR" altLang="en-US" sz="1600" b="1" dirty="0">
              <a:solidFill>
                <a:schemeClr val="bg1"/>
              </a:solidFill>
              <a:latin typeface="BIZ UDPゴシック" panose="020B0400000000000000" pitchFamily="50" charset="-128"/>
            </a:endParaRP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5B09CFC9-FF8B-6744-A9F5-A74CE06B48B0}"/>
              </a:ext>
            </a:extLst>
          </p:cNvPr>
          <p:cNvSpPr txBox="1"/>
          <p:nvPr/>
        </p:nvSpPr>
        <p:spPr>
          <a:xfrm>
            <a:off x="5140205" y="5796348"/>
            <a:ext cx="1800000" cy="584775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人脈形成にもつながるかも？！</a:t>
            </a:r>
            <a:endParaRPr lang="ko-KR" altLang="en-US" sz="1600" b="1" dirty="0">
              <a:solidFill>
                <a:schemeClr val="bg1"/>
              </a:solidFill>
              <a:latin typeface="BIZ UDPゴシック" panose="020B0400000000000000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AED200E-760B-1210-16B7-57494FBAE8BD}"/>
              </a:ext>
            </a:extLst>
          </p:cNvPr>
          <p:cNvSpPr/>
          <p:nvPr/>
        </p:nvSpPr>
        <p:spPr>
          <a:xfrm>
            <a:off x="447646" y="4014626"/>
            <a:ext cx="6587578" cy="1051307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Ins="180000" rtlCol="0" anchor="ctr"/>
          <a:lstStyle/>
          <a:p>
            <a:pPr>
              <a:lnSpc>
                <a:spcPts val="2000"/>
              </a:lnSpc>
            </a:pPr>
            <a:r>
              <a:rPr kumimoji="1" lang="en-US" altLang="ja-JP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OB</a:t>
            </a: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kumimoji="1" lang="en-US" altLang="ja-JP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OG</a:t>
            </a: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情報は訪問だけを目的にするのはもったいない！先輩たちが感じる企業のリアルな雰囲気や仕事内容、社風などを知り、入社後にギャップのない、自分に合った仕事を探せます！もちろん、●●就職ナビで訪問を受け付けている</a:t>
            </a:r>
            <a:r>
              <a:rPr kumimoji="1" lang="en-US" altLang="ja-JP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OB</a:t>
            </a: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kumimoji="1" lang="en-US" altLang="ja-JP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OG</a:t>
            </a: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には積極的に申し込みを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6E5046A-33AD-E4D1-9C3D-A4E5B203F6A9}"/>
              </a:ext>
            </a:extLst>
          </p:cNvPr>
          <p:cNvSpPr/>
          <p:nvPr/>
        </p:nvSpPr>
        <p:spPr>
          <a:xfrm>
            <a:off x="432434" y="1006518"/>
            <a:ext cx="2307771" cy="5409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〇〇就職ナビで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DE03F6-2171-D6ED-9F5F-A7EEB8EAFD17}"/>
              </a:ext>
            </a:extLst>
          </p:cNvPr>
          <p:cNvSpPr txBox="1"/>
          <p:nvPr/>
        </p:nvSpPr>
        <p:spPr>
          <a:xfrm>
            <a:off x="1759329" y="8145959"/>
            <a:ext cx="40062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●●就職ナビはキャリタス</a:t>
            </a:r>
            <a:r>
              <a: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UC</a:t>
            </a:r>
            <a:r>
              <a:rPr kumimoji="1"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アプリからの利用が便利！</a:t>
            </a:r>
          </a:p>
        </p:txBody>
      </p:sp>
    </p:spTree>
    <p:extLst>
      <p:ext uri="{BB962C8B-B14F-4D97-AF65-F5344CB8AC3E}">
        <p14:creationId xmlns:p14="http://schemas.microsoft.com/office/powerpoint/2010/main" val="2314631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945</TotalTime>
  <Words>341</Words>
  <Application>Microsoft Office PowerPoint</Application>
  <PresentationFormat>ユーザー設定</PresentationFormat>
  <Paragraphs>26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BIZ UDPゴシック</vt:lpstr>
      <vt:lpstr>游ゴシック</vt:lpstr>
      <vt:lpstr>Arial</vt:lpstr>
      <vt:lpstr>Calibri</vt:lpstr>
      <vt:lpstr>Calibri Light</vt:lpstr>
      <vt:lpstr>Montserrat</vt:lpstr>
      <vt:lpstr>Office テーマ</vt:lpstr>
      <vt:lpstr>PowerPoint プレゼンテーション</vt:lpstr>
      <vt:lpstr>PowerPoint プレゼンテーション</vt:lpstr>
    </vt:vector>
  </TitlesOfParts>
  <Company>株式会社キャリタス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インターンシップ情報の活用</dc:title>
  <dc:creator>キャリタスUC</dc:creator>
  <cp:revision>90</cp:revision>
  <cp:lastPrinted>2025-05-27T04:04:31Z</cp:lastPrinted>
  <dcterms:created xsi:type="dcterms:W3CDTF">2025-03-20T23:34:27Z</dcterms:created>
  <dcterms:modified xsi:type="dcterms:W3CDTF">2025-06-16T04:28:56Z</dcterms:modified>
</cp:coreProperties>
</file>