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81C6"/>
    <a:srgbClr val="3299E2"/>
    <a:srgbClr val="113369"/>
    <a:srgbClr val="EEF5FB"/>
    <a:srgbClr val="2F76B6"/>
    <a:srgbClr val="FFFFFF"/>
    <a:srgbClr val="2E75B6"/>
    <a:srgbClr val="B5DCD4"/>
    <a:srgbClr val="F8EA92"/>
    <a:srgbClr val="F7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6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CFF4E-D85D-4C89-B386-AAC2F87BA94A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F1B7-32B7-4FD5-8C50-BF6F61E5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480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0556D-8F13-4C86-9F6F-2FC47457CB20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5554D-FEA8-41F3-A2D6-DA4651540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6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A545523-8D22-BA7A-A979-A55C26BB8C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416"/>
            <a:ext cx="7559675" cy="1009339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3253617-3FA5-90F0-BAC3-5A19A019B36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76983" y="1096680"/>
            <a:ext cx="4396957" cy="3216989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78CC52A-7942-996F-FE13-9BCFBAE2017F}"/>
              </a:ext>
            </a:extLst>
          </p:cNvPr>
          <p:cNvSpPr/>
          <p:nvPr userDrawn="1"/>
        </p:nvSpPr>
        <p:spPr>
          <a:xfrm>
            <a:off x="247641" y="1805731"/>
            <a:ext cx="3911983" cy="137225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18FAC5-5E6B-29FC-B137-B9F0E750073B}"/>
              </a:ext>
            </a:extLst>
          </p:cNvPr>
          <p:cNvSpPr txBox="1"/>
          <p:nvPr userDrawn="1"/>
        </p:nvSpPr>
        <p:spPr>
          <a:xfrm>
            <a:off x="246495" y="1843953"/>
            <a:ext cx="4092641" cy="1407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大学指定の</a:t>
            </a:r>
            <a:endParaRPr kumimoji="1" lang="en-US" altLang="ja-JP" sz="4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5500"/>
              </a:lnSpc>
            </a:pPr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履歴書を作ろう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FF1F0E-AF5C-6491-F555-2F16F67499A4}"/>
              </a:ext>
            </a:extLst>
          </p:cNvPr>
          <p:cNvSpPr/>
          <p:nvPr userDrawn="1"/>
        </p:nvSpPr>
        <p:spPr>
          <a:xfrm>
            <a:off x="524904" y="3938550"/>
            <a:ext cx="6587578" cy="1185042"/>
          </a:xfrm>
          <a:prstGeom prst="rect">
            <a:avLst/>
          </a:prstGeom>
          <a:solidFill>
            <a:srgbClr val="EE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사각형: 둥근 모서리 2">
            <a:extLst>
              <a:ext uri="{FF2B5EF4-FFF2-40B4-BE49-F238E27FC236}">
                <a16:creationId xmlns:a16="http://schemas.microsoft.com/office/drawing/2014/main" id="{D05643DD-9808-AD87-875A-8CBBF60B59E1}"/>
              </a:ext>
            </a:extLst>
          </p:cNvPr>
          <p:cNvSpPr/>
          <p:nvPr userDrawn="1"/>
        </p:nvSpPr>
        <p:spPr>
          <a:xfrm>
            <a:off x="2709020" y="5264966"/>
            <a:ext cx="2141635" cy="2584977"/>
          </a:xfrm>
          <a:prstGeom prst="roundRect">
            <a:avLst>
              <a:gd name="adj" fmla="val 5431"/>
            </a:avLst>
          </a:prstGeom>
          <a:solidFill>
            <a:srgbClr val="1C81C6"/>
          </a:solidFill>
          <a:ln>
            <a:noFill/>
          </a:ln>
          <a:effectLst>
            <a:outerShdw blurRad="190500" dist="190500" dir="54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사각형: 둥근 모서리 35">
            <a:extLst>
              <a:ext uri="{FF2B5EF4-FFF2-40B4-BE49-F238E27FC236}">
                <a16:creationId xmlns:a16="http://schemas.microsoft.com/office/drawing/2014/main" id="{4F35AFC4-10BA-91DD-6393-004918B8E599}"/>
              </a:ext>
            </a:extLst>
          </p:cNvPr>
          <p:cNvSpPr/>
          <p:nvPr userDrawn="1"/>
        </p:nvSpPr>
        <p:spPr>
          <a:xfrm>
            <a:off x="3507143" y="5458133"/>
            <a:ext cx="545390" cy="244499"/>
          </a:xfrm>
          <a:prstGeom prst="roundRect">
            <a:avLst>
              <a:gd name="adj" fmla="val 1049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34">
            <a:extLst>
              <a:ext uri="{FF2B5EF4-FFF2-40B4-BE49-F238E27FC236}">
                <a16:creationId xmlns:a16="http://schemas.microsoft.com/office/drawing/2014/main" id="{9D88EFA7-8812-6290-A8A6-4F4FF8B8D9E9}"/>
              </a:ext>
            </a:extLst>
          </p:cNvPr>
          <p:cNvSpPr txBox="1"/>
          <p:nvPr userDrawn="1"/>
        </p:nvSpPr>
        <p:spPr>
          <a:xfrm>
            <a:off x="3540625" y="5411105"/>
            <a:ext cx="478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1C81C6"/>
                </a:solidFill>
                <a:latin typeface="DIN 2014 Extra Bold" panose="020B0804020202020204" pitchFamily="34" charset="0"/>
                <a:ea typeface="DIN 2014 Extra Bold" panose="020B0804020202020204" pitchFamily="34" charset="0"/>
              </a:rPr>
              <a:t>2</a:t>
            </a:r>
            <a:endParaRPr lang="ko-KR" altLang="en-US" sz="1600" b="1" dirty="0">
              <a:solidFill>
                <a:srgbClr val="1C81C6"/>
              </a:solidFill>
              <a:latin typeface="DIN 2014 Extra Bold" panose="020B08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4D5D586-A4FE-4FB9-42B7-4C209A7549C1}"/>
              </a:ext>
            </a:extLst>
          </p:cNvPr>
          <p:cNvCxnSpPr>
            <a:cxnSpLocks/>
          </p:cNvCxnSpPr>
          <p:nvPr userDrawn="1"/>
        </p:nvCxnSpPr>
        <p:spPr>
          <a:xfrm>
            <a:off x="2924765" y="6512498"/>
            <a:ext cx="1710146" cy="0"/>
          </a:xfrm>
          <a:prstGeom prst="line">
            <a:avLst/>
          </a:prstGeom>
          <a:ln w="19050">
            <a:solidFill>
              <a:srgbClr val="FFFF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사각형: 둥근 모서리 2">
            <a:extLst>
              <a:ext uri="{FF2B5EF4-FFF2-40B4-BE49-F238E27FC236}">
                <a16:creationId xmlns:a16="http://schemas.microsoft.com/office/drawing/2014/main" id="{4E412ACC-5184-0E39-C752-3FDFD622A4C5}"/>
              </a:ext>
            </a:extLst>
          </p:cNvPr>
          <p:cNvSpPr/>
          <p:nvPr userDrawn="1"/>
        </p:nvSpPr>
        <p:spPr>
          <a:xfrm>
            <a:off x="4969388" y="5264966"/>
            <a:ext cx="2141635" cy="2584977"/>
          </a:xfrm>
          <a:prstGeom prst="roundRect">
            <a:avLst>
              <a:gd name="adj" fmla="val 5431"/>
            </a:avLst>
          </a:prstGeom>
          <a:solidFill>
            <a:srgbClr val="1C81C6"/>
          </a:solidFill>
          <a:ln>
            <a:noFill/>
          </a:ln>
          <a:effectLst>
            <a:outerShdw blurRad="190500" dist="190500" dir="54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사각형: 둥근 모서리 35">
            <a:extLst>
              <a:ext uri="{FF2B5EF4-FFF2-40B4-BE49-F238E27FC236}">
                <a16:creationId xmlns:a16="http://schemas.microsoft.com/office/drawing/2014/main" id="{77A5CEC5-8FC6-03AB-BE9C-9CB120E0D7B6}"/>
              </a:ext>
            </a:extLst>
          </p:cNvPr>
          <p:cNvSpPr/>
          <p:nvPr userDrawn="1"/>
        </p:nvSpPr>
        <p:spPr>
          <a:xfrm>
            <a:off x="5767510" y="5458133"/>
            <a:ext cx="545390" cy="244499"/>
          </a:xfrm>
          <a:prstGeom prst="roundRect">
            <a:avLst>
              <a:gd name="adj" fmla="val 1049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34">
            <a:extLst>
              <a:ext uri="{FF2B5EF4-FFF2-40B4-BE49-F238E27FC236}">
                <a16:creationId xmlns:a16="http://schemas.microsoft.com/office/drawing/2014/main" id="{30F0AE29-B52A-1718-16DB-111076B23939}"/>
              </a:ext>
            </a:extLst>
          </p:cNvPr>
          <p:cNvSpPr txBox="1"/>
          <p:nvPr userDrawn="1"/>
        </p:nvSpPr>
        <p:spPr>
          <a:xfrm>
            <a:off x="5800993" y="5411105"/>
            <a:ext cx="478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1C81C6"/>
                </a:solidFill>
                <a:latin typeface="DIN 2014 Extra Bold" panose="020B0804020202020204" pitchFamily="34" charset="0"/>
                <a:ea typeface="DIN 2014 Extra Bold" panose="020B0804020202020204" pitchFamily="34" charset="0"/>
              </a:rPr>
              <a:t>3</a:t>
            </a:r>
            <a:endParaRPr lang="ko-KR" altLang="en-US" sz="1600" b="1" dirty="0">
              <a:solidFill>
                <a:srgbClr val="1C81C6"/>
              </a:solidFill>
              <a:latin typeface="DIN 2014 Extra Bold" panose="020B0804020202020204" pitchFamily="34" charset="0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07E23CD-3C42-0B4D-0D4A-22F38C0AB7CB}"/>
              </a:ext>
            </a:extLst>
          </p:cNvPr>
          <p:cNvCxnSpPr>
            <a:cxnSpLocks/>
          </p:cNvCxnSpPr>
          <p:nvPr userDrawn="1"/>
        </p:nvCxnSpPr>
        <p:spPr>
          <a:xfrm>
            <a:off x="5185132" y="6512498"/>
            <a:ext cx="1710146" cy="0"/>
          </a:xfrm>
          <a:prstGeom prst="line">
            <a:avLst/>
          </a:prstGeom>
          <a:ln w="19050">
            <a:solidFill>
              <a:srgbClr val="FFFF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사각형: 둥근 모서리 2">
            <a:extLst>
              <a:ext uri="{FF2B5EF4-FFF2-40B4-BE49-F238E27FC236}">
                <a16:creationId xmlns:a16="http://schemas.microsoft.com/office/drawing/2014/main" id="{354A355F-CC98-FFF8-5C6C-555525959775}"/>
              </a:ext>
            </a:extLst>
          </p:cNvPr>
          <p:cNvSpPr/>
          <p:nvPr userDrawn="1"/>
        </p:nvSpPr>
        <p:spPr>
          <a:xfrm>
            <a:off x="448652" y="5264966"/>
            <a:ext cx="2141635" cy="2584977"/>
          </a:xfrm>
          <a:prstGeom prst="roundRect">
            <a:avLst>
              <a:gd name="adj" fmla="val 5431"/>
            </a:avLst>
          </a:prstGeom>
          <a:solidFill>
            <a:srgbClr val="1C81C6"/>
          </a:solidFill>
          <a:ln>
            <a:noFill/>
          </a:ln>
          <a:effectLst>
            <a:outerShdw blurRad="190500" dist="190500" dir="54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사각형: 둥근 모서리 35">
            <a:extLst>
              <a:ext uri="{FF2B5EF4-FFF2-40B4-BE49-F238E27FC236}">
                <a16:creationId xmlns:a16="http://schemas.microsoft.com/office/drawing/2014/main" id="{ABDE1E93-9503-7E8D-E7BB-5D6678CCC611}"/>
              </a:ext>
            </a:extLst>
          </p:cNvPr>
          <p:cNvSpPr/>
          <p:nvPr userDrawn="1"/>
        </p:nvSpPr>
        <p:spPr>
          <a:xfrm>
            <a:off x="1246774" y="5458133"/>
            <a:ext cx="545390" cy="244499"/>
          </a:xfrm>
          <a:prstGeom prst="roundRect">
            <a:avLst>
              <a:gd name="adj" fmla="val 1049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34">
            <a:extLst>
              <a:ext uri="{FF2B5EF4-FFF2-40B4-BE49-F238E27FC236}">
                <a16:creationId xmlns:a16="http://schemas.microsoft.com/office/drawing/2014/main" id="{94611EA2-9FAD-433F-2470-00DCE7DDF882}"/>
              </a:ext>
            </a:extLst>
          </p:cNvPr>
          <p:cNvSpPr txBox="1"/>
          <p:nvPr userDrawn="1"/>
        </p:nvSpPr>
        <p:spPr>
          <a:xfrm>
            <a:off x="1280257" y="5411105"/>
            <a:ext cx="478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1C81C6"/>
                </a:solidFill>
                <a:latin typeface="DIN 2014 Extra Bold" panose="020B0804020202020204" pitchFamily="34" charset="0"/>
                <a:ea typeface="DIN 2014 Extra Bold" panose="020B0804020202020204" pitchFamily="34" charset="0"/>
              </a:rPr>
              <a:t>1</a:t>
            </a:r>
            <a:endParaRPr lang="ko-KR" altLang="en-US" sz="1600" b="1" dirty="0">
              <a:solidFill>
                <a:srgbClr val="1C81C6"/>
              </a:solidFill>
              <a:latin typeface="DIN 2014 Extra Bold" panose="020B0804020202020204" pitchFamily="34" charset="0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146F2F8-D76F-CA69-74F2-7DFA2BB9EEBF}"/>
              </a:ext>
            </a:extLst>
          </p:cNvPr>
          <p:cNvCxnSpPr>
            <a:cxnSpLocks/>
          </p:cNvCxnSpPr>
          <p:nvPr userDrawn="1"/>
        </p:nvCxnSpPr>
        <p:spPr>
          <a:xfrm>
            <a:off x="664396" y="6512498"/>
            <a:ext cx="1710146" cy="0"/>
          </a:xfrm>
          <a:prstGeom prst="line">
            <a:avLst/>
          </a:prstGeom>
          <a:ln w="19050">
            <a:solidFill>
              <a:srgbClr val="FFFF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4C9331AF-C227-3E0C-0E60-D75FAE7FC6C4}"/>
              </a:ext>
            </a:extLst>
          </p:cNvPr>
          <p:cNvGrpSpPr/>
          <p:nvPr userDrawn="1"/>
        </p:nvGrpSpPr>
        <p:grpSpPr>
          <a:xfrm>
            <a:off x="1242962" y="8451286"/>
            <a:ext cx="5038958" cy="1922901"/>
            <a:chOff x="1242962" y="8246589"/>
            <a:chExt cx="5038958" cy="1922901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7CE08C25-7C82-3415-24BF-7FBAA365C7C0}"/>
                </a:ext>
              </a:extLst>
            </p:cNvPr>
            <p:cNvGrpSpPr/>
            <p:nvPr/>
          </p:nvGrpSpPr>
          <p:grpSpPr>
            <a:xfrm>
              <a:off x="1284463" y="8246589"/>
              <a:ext cx="4997457" cy="1543020"/>
              <a:chOff x="1284463" y="8905462"/>
              <a:chExt cx="4997457" cy="1543020"/>
            </a:xfrm>
          </p:grpSpPr>
          <p:sp>
            <p:nvSpPr>
              <p:cNvPr id="22" name="角丸四角形 61">
                <a:extLst>
                  <a:ext uri="{FF2B5EF4-FFF2-40B4-BE49-F238E27FC236}">
                    <a16:creationId xmlns:a16="http://schemas.microsoft.com/office/drawing/2014/main" id="{FF8E3E3B-BF68-4279-B78B-D2AA2B96C04F}"/>
                  </a:ext>
                </a:extLst>
              </p:cNvPr>
              <p:cNvSpPr/>
              <p:nvPr/>
            </p:nvSpPr>
            <p:spPr>
              <a:xfrm>
                <a:off x="1785649" y="8905462"/>
                <a:ext cx="3995085" cy="366286"/>
              </a:xfrm>
              <a:prstGeom prst="roundRect">
                <a:avLst>
                  <a:gd name="adj" fmla="val 50000"/>
                </a:avLst>
              </a:prstGeom>
              <a:solidFill>
                <a:srgbClr val="1C81C6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公式アプリを無料でダウンロード</a:t>
                </a:r>
              </a:p>
            </p:txBody>
          </p: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101BC914-DE6B-35B8-6CE2-B6E0815C983E}"/>
                  </a:ext>
                </a:extLst>
              </p:cNvPr>
              <p:cNvGrpSpPr/>
              <p:nvPr/>
            </p:nvGrpSpPr>
            <p:grpSpPr>
              <a:xfrm>
                <a:off x="1284463" y="9485800"/>
                <a:ext cx="4997457" cy="962682"/>
                <a:chOff x="1441525" y="9453527"/>
                <a:chExt cx="4997457" cy="962682"/>
              </a:xfrm>
            </p:grpSpPr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9B266E91-1B15-1ABA-F797-923A9B05CC70}"/>
                    </a:ext>
                  </a:extLst>
                </p:cNvPr>
                <p:cNvSpPr txBox="1"/>
                <p:nvPr/>
              </p:nvSpPr>
              <p:spPr>
                <a:xfrm>
                  <a:off x="1569504" y="9453527"/>
                  <a:ext cx="1063112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400" b="1" dirty="0"/>
                    <a:t>iPhone</a:t>
                  </a:r>
                  <a:r>
                    <a:rPr kumimoji="1" lang="ja-JP" altLang="en-US" sz="14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の方</a:t>
                  </a:r>
                  <a:endParaRPr kumimoji="1" lang="en-US" altLang="ja-JP" sz="1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en-US" altLang="ja-JP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※iOS14.0</a:t>
                  </a:r>
                  <a:r>
                    <a:rPr kumimoji="1" lang="ja-JP" altLang="en-US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以上</a:t>
                  </a:r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40D1097F-FBC2-9155-1902-033E40502330}"/>
                    </a:ext>
                  </a:extLst>
                </p:cNvPr>
                <p:cNvSpPr txBox="1"/>
                <p:nvPr/>
              </p:nvSpPr>
              <p:spPr>
                <a:xfrm>
                  <a:off x="4261206" y="9453527"/>
                  <a:ext cx="1144288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400" b="1" dirty="0"/>
                    <a:t>Android</a:t>
                  </a:r>
                  <a:r>
                    <a:rPr kumimoji="1" lang="ja-JP" altLang="en-US" sz="14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の方</a:t>
                  </a:r>
                  <a:endParaRPr kumimoji="1" lang="en-US" altLang="ja-JP" sz="1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en-US" altLang="ja-JP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※Android8.0</a:t>
                  </a:r>
                  <a:r>
                    <a:rPr kumimoji="1" lang="ja-JP" altLang="en-US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以上</a:t>
                  </a:r>
                </a:p>
              </p:txBody>
            </p:sp>
            <p:pic>
              <p:nvPicPr>
                <p:cNvPr id="26" name="図 25">
                  <a:extLst>
                    <a:ext uri="{FF2B5EF4-FFF2-40B4-BE49-F238E27FC236}">
                      <a16:creationId xmlns:a16="http://schemas.microsoft.com/office/drawing/2014/main" id="{6D207A33-8AF3-CBCF-B341-E6C7D3F829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64890" y="9453527"/>
                  <a:ext cx="962682" cy="962682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</p:pic>
            <p:pic>
              <p:nvPicPr>
                <p:cNvPr id="27" name="図 26">
                  <a:extLst>
                    <a:ext uri="{FF2B5EF4-FFF2-40B4-BE49-F238E27FC236}">
                      <a16:creationId xmlns:a16="http://schemas.microsoft.com/office/drawing/2014/main" id="{63C60761-5666-7179-F4D1-7FB8D04F28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76300" y="9453527"/>
                  <a:ext cx="962682" cy="962682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</p:pic>
            <p:pic>
              <p:nvPicPr>
                <p:cNvPr id="28" name="図 27">
                  <a:extLst>
                    <a:ext uri="{FF2B5EF4-FFF2-40B4-BE49-F238E27FC236}">
                      <a16:creationId xmlns:a16="http://schemas.microsoft.com/office/drawing/2014/main" id="{1E94637D-FE75-D7A9-D876-C1168981EB5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41525" y="10069502"/>
                  <a:ext cx="1155688" cy="346707"/>
                </a:xfrm>
                <a:prstGeom prst="rect">
                  <a:avLst/>
                </a:prstGeom>
              </p:spPr>
            </p:pic>
            <p:pic>
              <p:nvPicPr>
                <p:cNvPr id="29" name="図 28">
                  <a:extLst>
                    <a:ext uri="{FF2B5EF4-FFF2-40B4-BE49-F238E27FC236}">
                      <a16:creationId xmlns:a16="http://schemas.microsoft.com/office/drawing/2014/main" id="{17D8E50A-6E2F-CAB7-E299-4AD65C756A1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49806" y="10069502"/>
                  <a:ext cx="1155688" cy="346707"/>
                </a:xfrm>
                <a:prstGeom prst="rect">
                  <a:avLst/>
                </a:prstGeom>
              </p:spPr>
            </p:pic>
          </p:grpSp>
        </p:grp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8E514954-31A1-8C58-A86D-09D40D8AC509}"/>
                </a:ext>
              </a:extLst>
            </p:cNvPr>
            <p:cNvSpPr txBox="1"/>
            <p:nvPr/>
          </p:nvSpPr>
          <p:spPr>
            <a:xfrm>
              <a:off x="1242962" y="9861713"/>
              <a:ext cx="45881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Apple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Apple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のロゴ、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 Store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iPod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のロゴ、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iTunes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は、米国および他国の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Apple Inc.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の登録商標です。</a:t>
              </a:r>
            </a:p>
            <a:p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Android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Android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ロゴ、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Google Play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Google Play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ロゴは、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Google LLC 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の商標です。</a:t>
              </a:r>
            </a:p>
          </p:txBody>
        </p:sp>
      </p:grpSp>
      <p:sp>
        <p:nvSpPr>
          <p:cNvPr id="30" name="타원 2093">
            <a:extLst>
              <a:ext uri="{FF2B5EF4-FFF2-40B4-BE49-F238E27FC236}">
                <a16:creationId xmlns:a16="http://schemas.microsoft.com/office/drawing/2014/main" id="{AD5EF031-9983-27C6-67A9-7F488303FEC5}"/>
              </a:ext>
            </a:extLst>
          </p:cNvPr>
          <p:cNvSpPr/>
          <p:nvPr userDrawn="1"/>
        </p:nvSpPr>
        <p:spPr>
          <a:xfrm>
            <a:off x="4051656" y="1975662"/>
            <a:ext cx="45251" cy="4525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2094">
            <a:extLst>
              <a:ext uri="{FF2B5EF4-FFF2-40B4-BE49-F238E27FC236}">
                <a16:creationId xmlns:a16="http://schemas.microsoft.com/office/drawing/2014/main" id="{C4A53448-C5E0-4AF3-812C-BB9DB208AF76}"/>
              </a:ext>
            </a:extLst>
          </p:cNvPr>
          <p:cNvSpPr/>
          <p:nvPr userDrawn="1"/>
        </p:nvSpPr>
        <p:spPr>
          <a:xfrm>
            <a:off x="2646584" y="3623754"/>
            <a:ext cx="45251" cy="452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타원 36">
            <a:extLst>
              <a:ext uri="{FF2B5EF4-FFF2-40B4-BE49-F238E27FC236}">
                <a16:creationId xmlns:a16="http://schemas.microsoft.com/office/drawing/2014/main" id="{754580F1-5DC6-4D46-7177-94402098D9BA}"/>
              </a:ext>
            </a:extLst>
          </p:cNvPr>
          <p:cNvSpPr/>
          <p:nvPr userDrawn="1"/>
        </p:nvSpPr>
        <p:spPr>
          <a:xfrm flipH="1" flipV="1">
            <a:off x="6730978" y="8341396"/>
            <a:ext cx="72000" cy="730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타원 35">
            <a:extLst>
              <a:ext uri="{FF2B5EF4-FFF2-40B4-BE49-F238E27FC236}">
                <a16:creationId xmlns:a16="http://schemas.microsoft.com/office/drawing/2014/main" id="{95B650F2-B950-3FC0-E9DF-3150886E5E0C}"/>
              </a:ext>
            </a:extLst>
          </p:cNvPr>
          <p:cNvSpPr/>
          <p:nvPr userDrawn="1"/>
        </p:nvSpPr>
        <p:spPr>
          <a:xfrm flipH="1" flipV="1">
            <a:off x="240287" y="8025678"/>
            <a:ext cx="72000" cy="730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588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69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32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53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95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53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26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73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06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58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47A02-1D49-49FD-81EB-FF3C25A83976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74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3C68281-14F9-BD79-FC23-2CDB18265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79345" y="3601023"/>
            <a:ext cx="4800982" cy="678888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8247A2-559A-9C18-4673-21D277D449DB}"/>
              </a:ext>
            </a:extLst>
          </p:cNvPr>
          <p:cNvSpPr/>
          <p:nvPr/>
        </p:nvSpPr>
        <p:spPr>
          <a:xfrm>
            <a:off x="1161143" y="3821489"/>
            <a:ext cx="3471817" cy="58477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491AAB4-EECD-1B9A-E2CA-3255BE1ACC77}"/>
              </a:ext>
            </a:extLst>
          </p:cNvPr>
          <p:cNvSpPr/>
          <p:nvPr/>
        </p:nvSpPr>
        <p:spPr>
          <a:xfrm>
            <a:off x="1161142" y="5940575"/>
            <a:ext cx="5237388" cy="83151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9554527-4AC4-274F-1058-2522DD317EF0}"/>
              </a:ext>
            </a:extLst>
          </p:cNvPr>
          <p:cNvSpPr txBox="1"/>
          <p:nvPr/>
        </p:nvSpPr>
        <p:spPr>
          <a:xfrm>
            <a:off x="457227" y="382148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D58B6C1-C8C4-CE3E-87EE-DFAA4E5D3F4A}"/>
              </a:ext>
            </a:extLst>
          </p:cNvPr>
          <p:cNvSpPr txBox="1"/>
          <p:nvPr/>
        </p:nvSpPr>
        <p:spPr>
          <a:xfrm>
            <a:off x="457227" y="618731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1ACCBD-CFDD-C51E-46BE-F06A6D554D0C}"/>
              </a:ext>
            </a:extLst>
          </p:cNvPr>
          <p:cNvSpPr txBox="1"/>
          <p:nvPr/>
        </p:nvSpPr>
        <p:spPr>
          <a:xfrm>
            <a:off x="0" y="1069538"/>
            <a:ext cx="7559676" cy="22440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360000" rtlCol="0" anchor="ctr">
            <a:no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変更できる箇所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①③⑥サイト名：学校で設定したキャリタス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UC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のサイト名に変更してください。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②ロゴ：学校ロゴを追加できます。不要な場合は削除してください。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④リード文：任意のリード文に変更可能です。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⑤コンテンツ：任意のタイトル・本文に変更可能です。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そのほかの箇所は変更できませんので、そのまま印刷してください。</a:t>
            </a:r>
            <a:endParaRPr kumimoji="1" lang="en-US" altLang="ja-JP" sz="16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BDF509-E6AD-4FFE-ADA2-8870D3167316}"/>
              </a:ext>
            </a:extLst>
          </p:cNvPr>
          <p:cNvSpPr/>
          <p:nvPr/>
        </p:nvSpPr>
        <p:spPr>
          <a:xfrm>
            <a:off x="-1" y="1"/>
            <a:ext cx="7559675" cy="103810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次ページのチラシを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A4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サイズでプリントアウトして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学生に配布してください。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FE5A1143-F606-9CE0-29EA-F3D399863889}"/>
              </a:ext>
            </a:extLst>
          </p:cNvPr>
          <p:cNvSpPr/>
          <p:nvPr/>
        </p:nvSpPr>
        <p:spPr>
          <a:xfrm>
            <a:off x="6398530" y="9681881"/>
            <a:ext cx="914400" cy="1009931"/>
          </a:xfrm>
          <a:prstGeom prst="downArrow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2E66E25-AD61-E38F-E39C-A6C90FA64E60}"/>
              </a:ext>
            </a:extLst>
          </p:cNvPr>
          <p:cNvSpPr/>
          <p:nvPr/>
        </p:nvSpPr>
        <p:spPr>
          <a:xfrm>
            <a:off x="1161142" y="6893144"/>
            <a:ext cx="5237388" cy="177079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34A218-CF67-4816-DF49-F37EE3F5CD32}"/>
              </a:ext>
            </a:extLst>
          </p:cNvPr>
          <p:cNvSpPr txBox="1"/>
          <p:nvPr/>
        </p:nvSpPr>
        <p:spPr>
          <a:xfrm>
            <a:off x="457227" y="739221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EB2CF0B-6434-40E2-BB57-B060B86AD27D}"/>
              </a:ext>
            </a:extLst>
          </p:cNvPr>
          <p:cNvSpPr/>
          <p:nvPr/>
        </p:nvSpPr>
        <p:spPr>
          <a:xfrm>
            <a:off x="5039358" y="3665061"/>
            <a:ext cx="1061654" cy="31829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CB7487-E4CC-D9BB-78ED-B6B28A17DB05}"/>
              </a:ext>
            </a:extLst>
          </p:cNvPr>
          <p:cNvSpPr txBox="1"/>
          <p:nvPr/>
        </p:nvSpPr>
        <p:spPr>
          <a:xfrm>
            <a:off x="6151145" y="3555716"/>
            <a:ext cx="59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0123F1E-9B5F-38E8-7231-04C2E1A674EB}"/>
              </a:ext>
            </a:extLst>
          </p:cNvPr>
          <p:cNvSpPr/>
          <p:nvPr/>
        </p:nvSpPr>
        <p:spPr>
          <a:xfrm>
            <a:off x="1161142" y="8740792"/>
            <a:ext cx="5237388" cy="20992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52BDBF-DE7A-ADB2-9DB6-222731CAD54B}"/>
              </a:ext>
            </a:extLst>
          </p:cNvPr>
          <p:cNvSpPr txBox="1"/>
          <p:nvPr/>
        </p:nvSpPr>
        <p:spPr>
          <a:xfrm>
            <a:off x="457227" y="858066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⑥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D2005FD-42E1-CB26-4C9A-93C7FD62C65A}"/>
              </a:ext>
            </a:extLst>
          </p:cNvPr>
          <p:cNvSpPr/>
          <p:nvPr/>
        </p:nvSpPr>
        <p:spPr>
          <a:xfrm>
            <a:off x="1161143" y="4458850"/>
            <a:ext cx="3471817" cy="23419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7F6B80F-B402-B13B-FC4B-3242DE2A5131}"/>
              </a:ext>
            </a:extLst>
          </p:cNvPr>
          <p:cNvSpPr txBox="1"/>
          <p:nvPr/>
        </p:nvSpPr>
        <p:spPr>
          <a:xfrm>
            <a:off x="457227" y="432935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57285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ホームベース 47">
            <a:extLst>
              <a:ext uri="{FF2B5EF4-FFF2-40B4-BE49-F238E27FC236}">
                <a16:creationId xmlns:a16="http://schemas.microsoft.com/office/drawing/2014/main" id="{646230EA-C14D-0B5B-7657-82CBF39D4B69}"/>
              </a:ext>
            </a:extLst>
          </p:cNvPr>
          <p:cNvSpPr/>
          <p:nvPr/>
        </p:nvSpPr>
        <p:spPr>
          <a:xfrm>
            <a:off x="-14389" y="552569"/>
            <a:ext cx="5509102" cy="496956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●●大学　キャリア支援サイト</a:t>
            </a:r>
          </a:p>
        </p:txBody>
      </p:sp>
      <p:pic>
        <p:nvPicPr>
          <p:cNvPr id="7" name="図 6" descr="武器, はさみ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296FE09-F240-79AE-CBCC-19C55AB4CA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596" y="175432"/>
            <a:ext cx="1544049" cy="379647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D89647C-A857-2602-EEE0-EA2814325181}"/>
              </a:ext>
            </a:extLst>
          </p:cNvPr>
          <p:cNvSpPr/>
          <p:nvPr/>
        </p:nvSpPr>
        <p:spPr>
          <a:xfrm>
            <a:off x="230914" y="1237155"/>
            <a:ext cx="2307771" cy="5409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〇〇就職ナビで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8C3C075-5016-5A44-EA0B-4D7A2E600809}"/>
              </a:ext>
            </a:extLst>
          </p:cNvPr>
          <p:cNvSpPr/>
          <p:nvPr/>
        </p:nvSpPr>
        <p:spPr>
          <a:xfrm>
            <a:off x="447646" y="3673369"/>
            <a:ext cx="6587578" cy="136667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Ins="180000"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就職活動本番だけではなく、インターンシップの応募にも求められることのある履歴書。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●●就職ナビから、大学指定の履歴書を作成することができます。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どんな項目を入力するのか早めに確認して「学生生活で力を入れることは何か」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今から意識してみませんか。</a:t>
            </a: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2F688C23-8FAF-AAF2-6810-11A8DA92BAE2}"/>
              </a:ext>
            </a:extLst>
          </p:cNvPr>
          <p:cNvSpPr txBox="1"/>
          <p:nvPr/>
        </p:nvSpPr>
        <p:spPr>
          <a:xfrm>
            <a:off x="2842190" y="6673647"/>
            <a:ext cx="1875294" cy="965457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企業に応募する際のエントリープロフィールで作成した自己</a:t>
            </a:r>
            <a:r>
              <a:rPr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</a:t>
            </a: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を参照できて転用も簡単。応募ごとに見直してブラッシュアップを！</a:t>
            </a:r>
            <a:endParaRPr lang="en-US" altLang="ko-KR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TextBox 10">
            <a:extLst>
              <a:ext uri="{FF2B5EF4-FFF2-40B4-BE49-F238E27FC236}">
                <a16:creationId xmlns:a16="http://schemas.microsoft.com/office/drawing/2014/main" id="{A90F47E7-43FB-F9A0-F711-6E09C87B59CC}"/>
              </a:ext>
            </a:extLst>
          </p:cNvPr>
          <p:cNvSpPr txBox="1"/>
          <p:nvPr/>
        </p:nvSpPr>
        <p:spPr>
          <a:xfrm>
            <a:off x="2879837" y="5796348"/>
            <a:ext cx="1800000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応募時の自己</a:t>
            </a:r>
            <a:r>
              <a:rPr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と相互表示も</a:t>
            </a:r>
            <a:endParaRPr lang="ko-KR" altLang="en-US" sz="1600" b="1" dirty="0">
              <a:solidFill>
                <a:schemeClr val="bg1"/>
              </a:solidFill>
              <a:latin typeface="BIZ UDPゴシック" panose="020B0400000000000000" pitchFamily="50" charset="-128"/>
            </a:endParaRPr>
          </a:p>
        </p:txBody>
      </p:sp>
      <p:sp>
        <p:nvSpPr>
          <p:cNvPr id="24" name="TextBox 9">
            <a:extLst>
              <a:ext uri="{FF2B5EF4-FFF2-40B4-BE49-F238E27FC236}">
                <a16:creationId xmlns:a16="http://schemas.microsoft.com/office/drawing/2014/main" id="{081D1F92-6A3B-49C3-1B3F-660314ED5E30}"/>
              </a:ext>
            </a:extLst>
          </p:cNvPr>
          <p:cNvSpPr txBox="1"/>
          <p:nvPr/>
        </p:nvSpPr>
        <p:spPr>
          <a:xfrm>
            <a:off x="5102558" y="6673647"/>
            <a:ext cx="1875294" cy="965457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紙の履歴書と違って毎回記入する必要がなく、</a:t>
            </a:r>
            <a:r>
              <a:rPr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で出力されるのでオンラインでの履歴書提出が求められてもスムーズに対応可能！</a:t>
            </a:r>
            <a:endParaRPr lang="en-US" altLang="ko-KR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TextBox 9">
            <a:extLst>
              <a:ext uri="{FF2B5EF4-FFF2-40B4-BE49-F238E27FC236}">
                <a16:creationId xmlns:a16="http://schemas.microsoft.com/office/drawing/2014/main" id="{AE00C1E2-FDEA-4E40-E2D6-3FC4190D0FC5}"/>
              </a:ext>
            </a:extLst>
          </p:cNvPr>
          <p:cNvSpPr txBox="1"/>
          <p:nvPr/>
        </p:nvSpPr>
        <p:spPr>
          <a:xfrm>
            <a:off x="581822" y="6673647"/>
            <a:ext cx="1875294" cy="965457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自己</a:t>
            </a:r>
            <a:r>
              <a:rPr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</a:t>
            </a: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の項目は学校が指定。学生生活で何を頑張ればいいのかがわかる上に、それを通じて培った力をしっかりアピールできる！</a:t>
            </a:r>
            <a:endParaRPr lang="en-US" altLang="ko-KR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TextBox 10">
            <a:extLst>
              <a:ext uri="{FF2B5EF4-FFF2-40B4-BE49-F238E27FC236}">
                <a16:creationId xmlns:a16="http://schemas.microsoft.com/office/drawing/2014/main" id="{DA5A51A1-0111-085A-772D-7050A22F3A7D}"/>
              </a:ext>
            </a:extLst>
          </p:cNvPr>
          <p:cNvSpPr txBox="1"/>
          <p:nvPr/>
        </p:nvSpPr>
        <p:spPr>
          <a:xfrm>
            <a:off x="619469" y="5796348"/>
            <a:ext cx="1800000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学校指定だから</a:t>
            </a:r>
            <a:endParaRPr lang="en-US" altLang="ja-JP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信頼性が高い！</a:t>
            </a:r>
            <a:endParaRPr lang="ko-KR" altLang="en-US" sz="1600" b="1" dirty="0">
              <a:solidFill>
                <a:schemeClr val="bg1"/>
              </a:solidFill>
              <a:latin typeface="BIZ UDPゴシック" panose="020B0400000000000000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3BAE8B97-838E-7FD4-6A25-9C6E0CCD2F7C}"/>
              </a:ext>
            </a:extLst>
          </p:cNvPr>
          <p:cNvSpPr txBox="1"/>
          <p:nvPr/>
        </p:nvSpPr>
        <p:spPr>
          <a:xfrm>
            <a:off x="1759329" y="8145959"/>
            <a:ext cx="4006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●●就職ナビはキャリタス</a:t>
            </a:r>
            <a:r>
              <a: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UC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アプリからの利用が便利！</a:t>
            </a: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E6DD9E0C-A8F3-1469-A9BB-B9F7E5FF49AC}"/>
              </a:ext>
            </a:extLst>
          </p:cNvPr>
          <p:cNvSpPr txBox="1"/>
          <p:nvPr/>
        </p:nvSpPr>
        <p:spPr>
          <a:xfrm>
            <a:off x="5140205" y="5796348"/>
            <a:ext cx="1800000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出力でオンライン提出も簡単</a:t>
            </a:r>
            <a:endParaRPr lang="ko-KR" altLang="en-US" sz="1600" b="1" dirty="0">
              <a:solidFill>
                <a:schemeClr val="bg1"/>
              </a:solidFill>
              <a:latin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133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</TotalTime>
  <Words>307</Words>
  <Application>Microsoft Office PowerPoint</Application>
  <PresentationFormat>ユーザー設定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游ゴシック</vt:lpstr>
      <vt:lpstr>Arial</vt:lpstr>
      <vt:lpstr>Calibri</vt:lpstr>
      <vt:lpstr>Calibri Light</vt:lpstr>
      <vt:lpstr>DIN 2014 Extra Bold</vt:lpstr>
      <vt:lpstr>Office テーマ</vt:lpstr>
      <vt:lpstr>PowerPoint プレゼンテーション</vt:lpstr>
      <vt:lpstr>PowerPoint プレゼンテーション</vt:lpstr>
    </vt:vector>
  </TitlesOfParts>
  <Company>株式会社キャリタス;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インターンシップ情報の活用</dc:title>
  <dc:creator>キャリタスUC</dc:creator>
  <cp:revision>77</cp:revision>
  <cp:lastPrinted>2025-05-13T01:00:39Z</cp:lastPrinted>
  <dcterms:created xsi:type="dcterms:W3CDTF">2025-03-20T23:34:27Z</dcterms:created>
  <dcterms:modified xsi:type="dcterms:W3CDTF">2025-05-19T02:31:42Z</dcterms:modified>
</cp:coreProperties>
</file>