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9" r:id="rId2"/>
    <p:sldId id="258" r:id="rId3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CD4"/>
    <a:srgbClr val="F8EA92"/>
    <a:srgbClr val="F78C6F"/>
    <a:srgbClr val="D9D9D9"/>
    <a:srgbClr val="FFF54D"/>
    <a:srgbClr val="71BBAB"/>
    <a:srgbClr val="404040"/>
    <a:srgbClr val="FFFFFF"/>
    <a:srgbClr val="FFF54C"/>
    <a:srgbClr val="FFD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26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94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CFF4E-D85D-4C89-B386-AAC2F87BA94A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7F1B7-32B7-4FD5-8C50-BF6F61E5A7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480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0556D-8F13-4C86-9F6F-2FC47457CB20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0" y="1233488"/>
            <a:ext cx="23542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5554D-FEA8-41F3-A2D6-DA4651540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564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90"/>
            <a:ext cx="7559674" cy="1005663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56" b="17434"/>
          <a:stretch/>
        </p:blipFill>
        <p:spPr>
          <a:xfrm>
            <a:off x="-14389" y="0"/>
            <a:ext cx="7574064" cy="41744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2069" y="1173070"/>
            <a:ext cx="4188370" cy="2903634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32029"/>
            <a:ext cx="7559675" cy="2661006"/>
          </a:xfrm>
          <a:prstGeom prst="rect">
            <a:avLst/>
          </a:prstGeom>
        </p:spPr>
      </p:pic>
      <p:sp>
        <p:nvSpPr>
          <p:cNvPr id="44" name="正方形/長方形 43"/>
          <p:cNvSpPr/>
          <p:nvPr/>
        </p:nvSpPr>
        <p:spPr>
          <a:xfrm>
            <a:off x="430379" y="2084026"/>
            <a:ext cx="5400697" cy="169852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436344" y="2779688"/>
            <a:ext cx="5344390" cy="155915"/>
          </a:xfrm>
          <a:prstGeom prst="rect">
            <a:avLst/>
          </a:prstGeom>
          <a:solidFill>
            <a:srgbClr val="FFF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524904" y="3996606"/>
            <a:ext cx="6587578" cy="1185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100"/>
              </a:lnSpc>
            </a:pPr>
            <a:endParaRPr kumimoji="1" lang="ja-JP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7" name="正方形/長方形 46"/>
          <p:cNvSpPr/>
          <p:nvPr userDrawn="1"/>
        </p:nvSpPr>
        <p:spPr>
          <a:xfrm>
            <a:off x="430380" y="5680816"/>
            <a:ext cx="2072651" cy="2228917"/>
          </a:xfrm>
          <a:prstGeom prst="rect">
            <a:avLst/>
          </a:prstGeom>
          <a:solidFill>
            <a:schemeClr val="bg1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9" name="図 4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531" y="5497032"/>
            <a:ext cx="378349" cy="378349"/>
          </a:xfrm>
          <a:prstGeom prst="rect">
            <a:avLst/>
          </a:prstGeom>
        </p:spPr>
      </p:pic>
      <p:sp>
        <p:nvSpPr>
          <p:cNvPr id="50" name="正方形/長方形 49"/>
          <p:cNvSpPr/>
          <p:nvPr userDrawn="1"/>
        </p:nvSpPr>
        <p:spPr>
          <a:xfrm>
            <a:off x="2695603" y="5680816"/>
            <a:ext cx="2072651" cy="2228917"/>
          </a:xfrm>
          <a:prstGeom prst="rect">
            <a:avLst/>
          </a:prstGeom>
          <a:solidFill>
            <a:schemeClr val="bg1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2" name="図 5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754" y="5497032"/>
            <a:ext cx="378349" cy="378349"/>
          </a:xfrm>
          <a:prstGeom prst="rect">
            <a:avLst/>
          </a:prstGeom>
        </p:spPr>
      </p:pic>
      <p:sp>
        <p:nvSpPr>
          <p:cNvPr id="53" name="正方形/長方形 52"/>
          <p:cNvSpPr/>
          <p:nvPr userDrawn="1"/>
        </p:nvSpPr>
        <p:spPr>
          <a:xfrm>
            <a:off x="4976937" y="5680816"/>
            <a:ext cx="2072651" cy="2228917"/>
          </a:xfrm>
          <a:prstGeom prst="rect">
            <a:avLst/>
          </a:prstGeom>
          <a:solidFill>
            <a:schemeClr val="bg1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5" name="図 5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087" y="5497032"/>
            <a:ext cx="378349" cy="378349"/>
          </a:xfrm>
          <a:prstGeom prst="rect">
            <a:avLst/>
          </a:prstGeom>
        </p:spPr>
      </p:pic>
      <p:sp>
        <p:nvSpPr>
          <p:cNvPr id="56" name="正方形/長方形 55"/>
          <p:cNvSpPr/>
          <p:nvPr userDrawn="1"/>
        </p:nvSpPr>
        <p:spPr>
          <a:xfrm>
            <a:off x="488963" y="6651321"/>
            <a:ext cx="1955485" cy="1188788"/>
          </a:xfrm>
          <a:prstGeom prst="rect">
            <a:avLst/>
          </a:prstGeom>
          <a:solidFill>
            <a:srgbClr val="F78C6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 userDrawn="1"/>
        </p:nvSpPr>
        <p:spPr>
          <a:xfrm>
            <a:off x="2754186" y="6651321"/>
            <a:ext cx="1955485" cy="1188788"/>
          </a:xfrm>
          <a:prstGeom prst="rect">
            <a:avLst/>
          </a:prstGeom>
          <a:solidFill>
            <a:srgbClr val="F8EA9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5035519" y="6651321"/>
            <a:ext cx="1955485" cy="1188788"/>
          </a:xfrm>
          <a:prstGeom prst="rect">
            <a:avLst/>
          </a:prstGeom>
          <a:solidFill>
            <a:srgbClr val="B5DCD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9" name="グループ化 58"/>
          <p:cNvGrpSpPr/>
          <p:nvPr userDrawn="1"/>
        </p:nvGrpSpPr>
        <p:grpSpPr>
          <a:xfrm>
            <a:off x="1242962" y="8451286"/>
            <a:ext cx="5038958" cy="1922901"/>
            <a:chOff x="1242962" y="8246589"/>
            <a:chExt cx="5038958" cy="1922901"/>
          </a:xfrm>
        </p:grpSpPr>
        <p:grpSp>
          <p:nvGrpSpPr>
            <p:cNvPr id="60" name="グループ化 59"/>
            <p:cNvGrpSpPr/>
            <p:nvPr/>
          </p:nvGrpSpPr>
          <p:grpSpPr>
            <a:xfrm>
              <a:off x="1284463" y="8246589"/>
              <a:ext cx="4997457" cy="1543020"/>
              <a:chOff x="1284463" y="8905462"/>
              <a:chExt cx="4997457" cy="1543020"/>
            </a:xfrm>
          </p:grpSpPr>
          <p:sp>
            <p:nvSpPr>
              <p:cNvPr id="62" name="角丸四角形 61"/>
              <p:cNvSpPr/>
              <p:nvPr/>
            </p:nvSpPr>
            <p:spPr>
              <a:xfrm>
                <a:off x="1785649" y="8905462"/>
                <a:ext cx="3995085" cy="36628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6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公式アプリを無料でダウンロード</a:t>
                </a:r>
              </a:p>
            </p:txBody>
          </p:sp>
          <p:grpSp>
            <p:nvGrpSpPr>
              <p:cNvPr id="63" name="グループ化 62"/>
              <p:cNvGrpSpPr/>
              <p:nvPr/>
            </p:nvGrpSpPr>
            <p:grpSpPr>
              <a:xfrm>
                <a:off x="1284463" y="9485800"/>
                <a:ext cx="4997457" cy="962682"/>
                <a:chOff x="1441525" y="9453527"/>
                <a:chExt cx="4997457" cy="962682"/>
              </a:xfrm>
            </p:grpSpPr>
            <p:sp>
              <p:nvSpPr>
                <p:cNvPr id="64" name="テキスト ボックス 63"/>
                <p:cNvSpPr txBox="1"/>
                <p:nvPr/>
              </p:nvSpPr>
              <p:spPr>
                <a:xfrm>
                  <a:off x="1569504" y="9453527"/>
                  <a:ext cx="1063112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400" b="1" dirty="0"/>
                    <a:t>iPhone</a:t>
                  </a:r>
                  <a:r>
                    <a:rPr kumimoji="1" lang="ja-JP" altLang="en-US" sz="14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の方</a:t>
                  </a:r>
                  <a:endParaRPr kumimoji="1" lang="en-US" altLang="ja-JP" sz="14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  <a:p>
                  <a:r>
                    <a:rPr kumimoji="1" lang="en-US" altLang="ja-JP" sz="8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※iOS14.0</a:t>
                  </a:r>
                  <a:r>
                    <a:rPr kumimoji="1" lang="ja-JP" altLang="en-US" sz="8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以上</a:t>
                  </a:r>
                </a:p>
              </p:txBody>
            </p:sp>
            <p:sp>
              <p:nvSpPr>
                <p:cNvPr id="65" name="テキスト ボックス 64"/>
                <p:cNvSpPr txBox="1"/>
                <p:nvPr/>
              </p:nvSpPr>
              <p:spPr>
                <a:xfrm>
                  <a:off x="4261206" y="9453527"/>
                  <a:ext cx="114428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400" b="1" dirty="0"/>
                    <a:t>Android</a:t>
                  </a:r>
                  <a:r>
                    <a:rPr kumimoji="1" lang="ja-JP" altLang="en-US" sz="14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の方</a:t>
                  </a:r>
                  <a:endParaRPr kumimoji="1" lang="en-US" altLang="ja-JP" sz="14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  <a:p>
                  <a:r>
                    <a:rPr kumimoji="1" lang="en-US" altLang="ja-JP" sz="8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※Android8.0</a:t>
                  </a:r>
                  <a:r>
                    <a:rPr kumimoji="1" lang="ja-JP" altLang="en-US" sz="8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以上</a:t>
                  </a:r>
                </a:p>
              </p:txBody>
            </p:sp>
            <p:pic>
              <p:nvPicPr>
                <p:cNvPr id="66" name="図 65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4890" y="9453527"/>
                  <a:ext cx="962682" cy="962682"/>
                </a:xfrm>
                <a:prstGeom prst="rect">
                  <a:avLst/>
                </a:prstGeom>
              </p:spPr>
            </p:pic>
            <p:pic>
              <p:nvPicPr>
                <p:cNvPr id="67" name="図 66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76300" y="9453527"/>
                  <a:ext cx="962682" cy="962682"/>
                </a:xfrm>
                <a:prstGeom prst="rect">
                  <a:avLst/>
                </a:prstGeom>
              </p:spPr>
            </p:pic>
            <p:pic>
              <p:nvPicPr>
                <p:cNvPr id="68" name="図 67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1525" y="10069502"/>
                  <a:ext cx="1155688" cy="346707"/>
                </a:xfrm>
                <a:prstGeom prst="rect">
                  <a:avLst/>
                </a:prstGeom>
              </p:spPr>
            </p:pic>
            <p:pic>
              <p:nvPicPr>
                <p:cNvPr id="69" name="図 68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49806" y="10069502"/>
                  <a:ext cx="1155688" cy="346707"/>
                </a:xfrm>
                <a:prstGeom prst="rect">
                  <a:avLst/>
                </a:prstGeom>
              </p:spPr>
            </p:pic>
          </p:grpSp>
        </p:grpSp>
        <p:sp>
          <p:nvSpPr>
            <p:cNvPr id="61" name="テキスト ボックス 60"/>
            <p:cNvSpPr txBox="1"/>
            <p:nvPr/>
          </p:nvSpPr>
          <p:spPr>
            <a:xfrm>
              <a:off x="1242962" y="9861713"/>
              <a:ext cx="45881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7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Apple</a:t>
              </a:r>
              <a:r>
                <a:rPr kumimoji="1" lang="ja-JP" altLang="en-US" sz="700" dirty="0" err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、</a:t>
              </a:r>
              <a:r>
                <a:rPr kumimoji="1" lang="en-US" altLang="ja-JP" sz="7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Apple</a:t>
              </a:r>
              <a:r>
                <a:rPr kumimoji="1" lang="ja-JP" altLang="en-US" sz="7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のロゴ、</a:t>
              </a:r>
              <a:r>
                <a:rPr kumimoji="1" lang="en-US" altLang="ja-JP" sz="7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App Store</a:t>
              </a:r>
              <a:r>
                <a:rPr kumimoji="1" lang="ja-JP" altLang="en-US" sz="700" dirty="0" err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、</a:t>
              </a:r>
              <a:r>
                <a:rPr kumimoji="1" lang="en-US" altLang="ja-JP" sz="7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iPod</a:t>
              </a:r>
              <a:r>
                <a:rPr kumimoji="1" lang="ja-JP" altLang="en-US" sz="7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のロゴ、</a:t>
              </a:r>
              <a:r>
                <a:rPr kumimoji="1" lang="en-US" altLang="ja-JP" sz="7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iTunes</a:t>
              </a:r>
              <a:r>
                <a:rPr kumimoji="1" lang="ja-JP" altLang="en-US" sz="7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は、米国および他国の</a:t>
              </a:r>
              <a:r>
                <a:rPr kumimoji="1" lang="en-US" altLang="ja-JP" sz="7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Apple Inc.</a:t>
              </a:r>
              <a:r>
                <a:rPr kumimoji="1" lang="ja-JP" altLang="en-US" sz="7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の登録商標です。</a:t>
              </a:r>
            </a:p>
            <a:p>
              <a:r>
                <a:rPr kumimoji="1" lang="en-US" altLang="ja-JP" sz="7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Android</a:t>
              </a:r>
              <a:r>
                <a:rPr kumimoji="1" lang="ja-JP" altLang="en-US" sz="700" dirty="0" err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、</a:t>
              </a:r>
              <a:r>
                <a:rPr kumimoji="1" lang="en-US" altLang="ja-JP" sz="7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Android</a:t>
              </a:r>
              <a:r>
                <a:rPr kumimoji="1" lang="ja-JP" altLang="en-US" sz="7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ロゴ、</a:t>
              </a:r>
              <a:r>
                <a:rPr kumimoji="1" lang="en-US" altLang="ja-JP" sz="7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Google Play</a:t>
              </a:r>
              <a:r>
                <a:rPr kumimoji="1" lang="ja-JP" altLang="en-US" sz="700" dirty="0" err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、</a:t>
              </a:r>
              <a:r>
                <a:rPr kumimoji="1" lang="en-US" altLang="ja-JP" sz="7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Google Play</a:t>
              </a:r>
              <a:r>
                <a:rPr kumimoji="1" lang="ja-JP" altLang="en-US" sz="7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ロゴは、</a:t>
              </a:r>
              <a:r>
                <a:rPr kumimoji="1" lang="en-US" altLang="ja-JP" sz="7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Google LLC </a:t>
              </a:r>
              <a:r>
                <a:rPr kumimoji="1" lang="ja-JP" altLang="en-US" sz="7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の商標です。</a:t>
              </a:r>
            </a:p>
          </p:txBody>
        </p:sp>
      </p:grpSp>
      <p:sp>
        <p:nvSpPr>
          <p:cNvPr id="76" name="テキスト ボックス 75"/>
          <p:cNvSpPr txBox="1"/>
          <p:nvPr userDrawn="1"/>
        </p:nvSpPr>
        <p:spPr>
          <a:xfrm>
            <a:off x="430378" y="1526593"/>
            <a:ext cx="5935250" cy="2113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kumimoji="1" lang="ja-JP" altLang="en-US" sz="4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大学に届く</a:t>
            </a:r>
            <a:endParaRPr kumimoji="1" lang="en-US" altLang="ja-JP" sz="4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5500"/>
              </a:lnSpc>
            </a:pPr>
            <a:r>
              <a:rPr kumimoji="1" lang="ja-JP" altLang="en-US" sz="4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厳選インターンシップ</a:t>
            </a:r>
            <a:endParaRPr kumimoji="1" lang="en-US" altLang="ja-JP" sz="4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5500"/>
              </a:lnSpc>
            </a:pPr>
            <a:r>
              <a:rPr kumimoji="1" lang="ja-JP" altLang="en-US" sz="4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情報知ってる？</a:t>
            </a:r>
          </a:p>
        </p:txBody>
      </p:sp>
    </p:spTree>
    <p:extLst>
      <p:ext uri="{BB962C8B-B14F-4D97-AF65-F5344CB8AC3E}">
        <p14:creationId xmlns:p14="http://schemas.microsoft.com/office/powerpoint/2010/main" val="110588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69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32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53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95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53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26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73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06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93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58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47A02-1D49-49FD-81EB-FF3C25A83976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74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3C68281-14F9-BD79-FC23-2CDB18265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8904" y="3600400"/>
            <a:ext cx="4801864" cy="67901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98247A2-559A-9C18-4673-21D277D449DB}"/>
              </a:ext>
            </a:extLst>
          </p:cNvPr>
          <p:cNvSpPr/>
          <p:nvPr/>
        </p:nvSpPr>
        <p:spPr>
          <a:xfrm>
            <a:off x="1161143" y="3821489"/>
            <a:ext cx="3471817" cy="65314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491AAB4-EECD-1B9A-E2CA-3255BE1ACC77}"/>
              </a:ext>
            </a:extLst>
          </p:cNvPr>
          <p:cNvSpPr/>
          <p:nvPr/>
        </p:nvSpPr>
        <p:spPr>
          <a:xfrm>
            <a:off x="1161142" y="5940575"/>
            <a:ext cx="5237388" cy="113211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9554527-4AC4-274F-1058-2522DD317EF0}"/>
              </a:ext>
            </a:extLst>
          </p:cNvPr>
          <p:cNvSpPr txBox="1"/>
          <p:nvPr/>
        </p:nvSpPr>
        <p:spPr>
          <a:xfrm>
            <a:off x="457227" y="382148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D58B6C1-C8C4-CE3E-87EE-DFAA4E5D3F4A}"/>
              </a:ext>
            </a:extLst>
          </p:cNvPr>
          <p:cNvSpPr txBox="1"/>
          <p:nvPr/>
        </p:nvSpPr>
        <p:spPr>
          <a:xfrm>
            <a:off x="457227" y="618731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51ACCBD-CFDD-C51E-46BE-F06A6D554D0C}"/>
              </a:ext>
            </a:extLst>
          </p:cNvPr>
          <p:cNvSpPr txBox="1"/>
          <p:nvPr/>
        </p:nvSpPr>
        <p:spPr>
          <a:xfrm>
            <a:off x="0" y="1069538"/>
            <a:ext cx="7559676" cy="22440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360000" rtlCol="0" anchor="ctr">
            <a:noAutofit/>
          </a:bodyPr>
          <a:lstStyle/>
          <a:p>
            <a:r>
              <a: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変更できる箇所</a:t>
            </a:r>
            <a:r>
              <a: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①⑤サイト名：学校で設定したキャリタス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UC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のサイト名に変更してください。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②ロゴ：学校ロゴを追加できます。不要な場合は削除してください。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③リード文：任意のリード文に変更可能です。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④コンテンツ：任意のタイトル・本文に変更可能です。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16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6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そのほかの箇所は変更できませんので、そのまま印刷してください。</a:t>
            </a:r>
            <a:endParaRPr kumimoji="1" lang="en-US" altLang="ja-JP" sz="16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1BDF509-E6AD-4FFE-ADA2-8870D3167316}"/>
              </a:ext>
            </a:extLst>
          </p:cNvPr>
          <p:cNvSpPr/>
          <p:nvPr/>
        </p:nvSpPr>
        <p:spPr>
          <a:xfrm>
            <a:off x="-1" y="1"/>
            <a:ext cx="7559675" cy="10381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次ページのチラシを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A4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サイズでプリントアウトして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学生に配布してください。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FE5A1143-F606-9CE0-29EA-F3D399863889}"/>
              </a:ext>
            </a:extLst>
          </p:cNvPr>
          <p:cNvSpPr/>
          <p:nvPr/>
        </p:nvSpPr>
        <p:spPr>
          <a:xfrm>
            <a:off x="6398530" y="9681881"/>
            <a:ext cx="914400" cy="1009931"/>
          </a:xfrm>
          <a:prstGeom prst="downArrow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2E66E25-AD61-E38F-E39C-A6C90FA64E60}"/>
              </a:ext>
            </a:extLst>
          </p:cNvPr>
          <p:cNvSpPr/>
          <p:nvPr/>
        </p:nvSpPr>
        <p:spPr>
          <a:xfrm>
            <a:off x="1161142" y="7359469"/>
            <a:ext cx="5237388" cy="137249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A34A218-CF67-4816-DF49-F37EE3F5CD32}"/>
              </a:ext>
            </a:extLst>
          </p:cNvPr>
          <p:cNvSpPr txBox="1"/>
          <p:nvPr/>
        </p:nvSpPr>
        <p:spPr>
          <a:xfrm>
            <a:off x="457227" y="784659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EB2CF0B-6434-40E2-BB57-B060B86AD27D}"/>
              </a:ext>
            </a:extLst>
          </p:cNvPr>
          <p:cNvSpPr/>
          <p:nvPr/>
        </p:nvSpPr>
        <p:spPr>
          <a:xfrm>
            <a:off x="5336876" y="3821489"/>
            <a:ext cx="1061654" cy="65314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CB7487-E4CC-D9BB-78ED-B6B28A17DB05}"/>
              </a:ext>
            </a:extLst>
          </p:cNvPr>
          <p:cNvSpPr txBox="1"/>
          <p:nvPr/>
        </p:nvSpPr>
        <p:spPr>
          <a:xfrm>
            <a:off x="4741841" y="3821489"/>
            <a:ext cx="5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59146EB-4D60-438B-38F2-2D995C5511F1}"/>
              </a:ext>
            </a:extLst>
          </p:cNvPr>
          <p:cNvSpPr/>
          <p:nvPr/>
        </p:nvSpPr>
        <p:spPr>
          <a:xfrm>
            <a:off x="1161142" y="8740792"/>
            <a:ext cx="5237388" cy="20992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DE29A2-6396-2309-C0E5-4EAB9768E047}"/>
              </a:ext>
            </a:extLst>
          </p:cNvPr>
          <p:cNvSpPr txBox="1"/>
          <p:nvPr/>
        </p:nvSpPr>
        <p:spPr>
          <a:xfrm>
            <a:off x="457227" y="861086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⑤</a:t>
            </a:r>
          </a:p>
        </p:txBody>
      </p:sp>
    </p:spTree>
    <p:extLst>
      <p:ext uri="{BB962C8B-B14F-4D97-AF65-F5344CB8AC3E}">
        <p14:creationId xmlns:p14="http://schemas.microsoft.com/office/powerpoint/2010/main" val="3572854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ホームベース 47"/>
          <p:cNvSpPr/>
          <p:nvPr/>
        </p:nvSpPr>
        <p:spPr>
          <a:xfrm>
            <a:off x="-14389" y="582439"/>
            <a:ext cx="5509102" cy="496956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●●大学　キャリア支援サイト</a:t>
            </a:r>
          </a:p>
        </p:txBody>
      </p:sp>
      <p:sp>
        <p:nvSpPr>
          <p:cNvPr id="49" name="正方形/長方形 48"/>
          <p:cNvSpPr/>
          <p:nvPr/>
        </p:nvSpPr>
        <p:spPr>
          <a:xfrm>
            <a:off x="447646" y="3917539"/>
            <a:ext cx="6587578" cy="118056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lnSpc>
                <a:spcPts val="2000"/>
              </a:lnSpc>
            </a:pPr>
            <a:r>
              <a:rPr kumimoji="1" lang="ja-JP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インターンシップ検索もキャリタス</a:t>
            </a:r>
            <a:r>
              <a:rPr kumimoji="1" lang="en-US" altLang="ja-JP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UC</a:t>
            </a:r>
            <a:r>
              <a:rPr kumimoji="1" lang="ja-JP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</a:p>
          <a:p>
            <a:pPr>
              <a:lnSpc>
                <a:spcPts val="2000"/>
              </a:lnSpc>
            </a:pPr>
            <a:r>
              <a:rPr kumimoji="1" lang="ja-JP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キャリタス</a:t>
            </a:r>
            <a:r>
              <a:rPr kumimoji="1" lang="en-US" altLang="ja-JP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UC</a:t>
            </a:r>
            <a:r>
              <a:rPr kumimoji="1" lang="ja-JP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のインターンシップは、●●大学を選んで送られている情報なんです！</a:t>
            </a:r>
          </a:p>
          <a:p>
            <a:pPr>
              <a:lnSpc>
                <a:spcPts val="2000"/>
              </a:lnSpc>
            </a:pPr>
            <a:r>
              <a:rPr kumimoji="1" lang="ja-JP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効果的なインターンシップを探すなら、まずは大学のサイトから検索してみましょう。</a:t>
            </a:r>
          </a:p>
        </p:txBody>
      </p:sp>
      <p:pic>
        <p:nvPicPr>
          <p:cNvPr id="3" name="図 2" descr="武器, はさみ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A994F57-8806-0954-BA64-4AF6D061B2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596" y="641093"/>
            <a:ext cx="1544049" cy="37964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7E9B6C-89D7-C3B3-25A0-177CC49B8734}"/>
              </a:ext>
            </a:extLst>
          </p:cNvPr>
          <p:cNvSpPr txBox="1"/>
          <p:nvPr/>
        </p:nvSpPr>
        <p:spPr>
          <a:xfrm>
            <a:off x="605732" y="6034217"/>
            <a:ext cx="1721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就職情報サイトには</a:t>
            </a:r>
            <a:endParaRPr kumimoji="1"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ない情報！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651917-B981-9C59-B093-3B02436B6BBB}"/>
              </a:ext>
            </a:extLst>
          </p:cNvPr>
          <p:cNvSpPr txBox="1"/>
          <p:nvPr/>
        </p:nvSpPr>
        <p:spPr>
          <a:xfrm>
            <a:off x="2873360" y="6034217"/>
            <a:ext cx="171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学校に届いた情報</a:t>
            </a:r>
            <a:endParaRPr kumimoji="1"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だから、確度が高い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F98190-5EC8-3533-22B9-8442D5EBE797}"/>
              </a:ext>
            </a:extLst>
          </p:cNvPr>
          <p:cNvSpPr txBox="1"/>
          <p:nvPr/>
        </p:nvSpPr>
        <p:spPr>
          <a:xfrm>
            <a:off x="5084161" y="6034217"/>
            <a:ext cx="1858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気になる企業に</a:t>
            </a:r>
            <a:endParaRPr kumimoji="1"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そのままエントリー！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E1E9BC-3960-6A17-AECA-DBD048E7F76E}"/>
              </a:ext>
            </a:extLst>
          </p:cNvPr>
          <p:cNvSpPr txBox="1"/>
          <p:nvPr/>
        </p:nvSpPr>
        <p:spPr>
          <a:xfrm>
            <a:off x="607881" y="6860994"/>
            <a:ext cx="1717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就職情報サイトは企業が配信する募集広告。学校のサイトだから学校が提供する独自の情報も！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D116CC-65BB-6596-24FD-8C428E5669A2}"/>
              </a:ext>
            </a:extLst>
          </p:cNvPr>
          <p:cNvSpPr txBox="1"/>
          <p:nvPr/>
        </p:nvSpPr>
        <p:spPr>
          <a:xfrm>
            <a:off x="2873104" y="6860994"/>
            <a:ext cx="1717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あなたの学校の学生を採用したいと、学校を絞り込んで配信している企業情報です。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CD4767C-F9ED-7461-2397-9AD0DBA63903}"/>
              </a:ext>
            </a:extLst>
          </p:cNvPr>
          <p:cNvSpPr txBox="1"/>
          <p:nvPr/>
        </p:nvSpPr>
        <p:spPr>
          <a:xfrm>
            <a:off x="5154437" y="6860994"/>
            <a:ext cx="1717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サイトからエントリーはもちろん、ほかのエントリー受付サイトへのアクセスも簡単！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85C1D4-75D9-B87D-9CF3-22FF1D529401}"/>
              </a:ext>
            </a:extLst>
          </p:cNvPr>
          <p:cNvSpPr txBox="1"/>
          <p:nvPr/>
        </p:nvSpPr>
        <p:spPr>
          <a:xfrm>
            <a:off x="1759329" y="8145959"/>
            <a:ext cx="40062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●●就職ナビはキャリタス</a:t>
            </a:r>
            <a:r>
              <a:rPr kumimoji="1"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UC</a:t>
            </a: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アプリからの利用が便利！</a:t>
            </a:r>
          </a:p>
        </p:txBody>
      </p:sp>
    </p:spTree>
    <p:extLst>
      <p:ext uri="{BB962C8B-B14F-4D97-AF65-F5344CB8AC3E}">
        <p14:creationId xmlns:p14="http://schemas.microsoft.com/office/powerpoint/2010/main" val="2165276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</TotalTime>
  <Words>250</Words>
  <Application>Microsoft Office PowerPoint</Application>
  <PresentationFormat>ユーザー設定</PresentationFormat>
  <Paragraphs>28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BIZ UDPゴシック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インターンシップ情報の活用</dc:title>
  <dc:creator>キャリタスUC-株式会社キャリタス</dc:creator>
  <cp:lastModifiedBy>丸濱 則子</cp:lastModifiedBy>
  <cp:revision>65</cp:revision>
  <cp:lastPrinted>2025-04-23T04:26:46Z</cp:lastPrinted>
  <dcterms:created xsi:type="dcterms:W3CDTF">2025-03-20T23:34:27Z</dcterms:created>
  <dcterms:modified xsi:type="dcterms:W3CDTF">2025-05-21T03:42:30Z</dcterms:modified>
</cp:coreProperties>
</file>