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68" r:id="rId3"/>
  </p:sldIdLst>
  <p:sldSz cx="10691813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CD6"/>
    <a:srgbClr val="60C6D9"/>
    <a:srgbClr val="60727B"/>
    <a:srgbClr val="FFD400"/>
    <a:srgbClr val="FFFFFF"/>
    <a:srgbClr val="FFAFAF"/>
    <a:srgbClr val="C0C0C0"/>
    <a:srgbClr val="DFF2F5"/>
    <a:srgbClr val="3AA6B8"/>
    <a:srgbClr val="35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1" autoAdjust="0"/>
    <p:restoredTop sz="94660"/>
  </p:normalViewPr>
  <p:slideViewPr>
    <p:cSldViewPr snapToGrid="0">
      <p:cViewPr varScale="1">
        <p:scale>
          <a:sx n="38" d="100"/>
          <a:sy n="38" d="100"/>
        </p:scale>
        <p:origin x="30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C3AA9D-68D2-2374-2FF6-B9881236CC58}"/>
              </a:ext>
            </a:extLst>
          </p:cNvPr>
          <p:cNvSpPr/>
          <p:nvPr userDrawn="1"/>
        </p:nvSpPr>
        <p:spPr>
          <a:xfrm>
            <a:off x="80826" y="377153"/>
            <a:ext cx="10530160" cy="60251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Freeform 279">
            <a:extLst>
              <a:ext uri="{FF2B5EF4-FFF2-40B4-BE49-F238E27FC236}">
                <a16:creationId xmlns:a16="http://schemas.microsoft.com/office/drawing/2014/main" id="{BEFB0767-02B8-7ACA-8561-F79E7936C238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633580" y="382441"/>
            <a:ext cx="4769884" cy="4759305"/>
          </a:xfrm>
          <a:custGeom>
            <a:avLst/>
            <a:gdLst>
              <a:gd name="T0" fmla="*/ 1463 w 1463"/>
              <a:gd name="T1" fmla="*/ 0 h 1463"/>
              <a:gd name="T2" fmla="*/ 0 w 1463"/>
              <a:gd name="T3" fmla="*/ 1463 h 1463"/>
              <a:gd name="T4" fmla="*/ 1463 w 1463"/>
              <a:gd name="T5" fmla="*/ 1463 h 1463"/>
              <a:gd name="T6" fmla="*/ 1463 w 1463"/>
              <a:gd name="T7" fmla="*/ 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3" h="1463">
                <a:moveTo>
                  <a:pt x="1463" y="0"/>
                </a:moveTo>
                <a:cubicBezTo>
                  <a:pt x="655" y="0"/>
                  <a:pt x="0" y="655"/>
                  <a:pt x="0" y="1463"/>
                </a:cubicBezTo>
                <a:lnTo>
                  <a:pt x="1463" y="1463"/>
                </a:lnTo>
                <a:lnTo>
                  <a:pt x="1463" y="0"/>
                </a:lnTo>
                <a:close/>
              </a:path>
            </a:pathLst>
          </a:custGeom>
          <a:solidFill>
            <a:srgbClr val="3AA6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9" name="그룹 394">
            <a:extLst>
              <a:ext uri="{FF2B5EF4-FFF2-40B4-BE49-F238E27FC236}">
                <a16:creationId xmlns:a16="http://schemas.microsoft.com/office/drawing/2014/main" id="{E5A113D8-A85F-6A9B-B341-F75CAD870E0C}"/>
              </a:ext>
            </a:extLst>
          </p:cNvPr>
          <p:cNvGrpSpPr/>
          <p:nvPr userDrawn="1"/>
        </p:nvGrpSpPr>
        <p:grpSpPr>
          <a:xfrm rot="5400000">
            <a:off x="8945634" y="1146125"/>
            <a:ext cx="1097474" cy="472167"/>
            <a:chOff x="3637193" y="1190910"/>
            <a:chExt cx="642576" cy="276456"/>
          </a:xfrm>
          <a:solidFill>
            <a:srgbClr val="FFFFFF"/>
          </a:solidFill>
        </p:grpSpPr>
        <p:sp>
          <p:nvSpPr>
            <p:cNvPr id="10" name="Oval 90">
              <a:extLst>
                <a:ext uri="{FF2B5EF4-FFF2-40B4-BE49-F238E27FC236}">
                  <a16:creationId xmlns:a16="http://schemas.microsoft.com/office/drawing/2014/main" id="{CCAD80B0-52EF-9379-7A4D-660F6C934B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39062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Oval 91">
              <a:extLst>
                <a:ext uri="{FF2B5EF4-FFF2-40B4-BE49-F238E27FC236}">
                  <a16:creationId xmlns:a16="http://schemas.microsoft.com/office/drawing/2014/main" id="{948C1E9F-E671-1856-C15F-325C8CA56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37193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Oval 95">
              <a:extLst>
                <a:ext uri="{FF2B5EF4-FFF2-40B4-BE49-F238E27FC236}">
                  <a16:creationId xmlns:a16="http://schemas.microsoft.com/office/drawing/2014/main" id="{75E471D8-23C4-E2FD-CDC6-0C5ADCDB6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22123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Oval 96">
              <a:extLst>
                <a:ext uri="{FF2B5EF4-FFF2-40B4-BE49-F238E27FC236}">
                  <a16:creationId xmlns:a16="http://schemas.microsoft.com/office/drawing/2014/main" id="{7EC9F18D-BC46-9497-BEB6-B9EB046205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20254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CE11940B-0796-76CB-A330-E9F463F2E8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5179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Oval 101">
              <a:extLst>
                <a:ext uri="{FF2B5EF4-FFF2-40B4-BE49-F238E27FC236}">
                  <a16:creationId xmlns:a16="http://schemas.microsoft.com/office/drawing/2014/main" id="{13137BA6-7F8C-99DB-1BBD-ECC775D8A5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3311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Oval 105">
              <a:extLst>
                <a:ext uri="{FF2B5EF4-FFF2-40B4-BE49-F238E27FC236}">
                  <a16:creationId xmlns:a16="http://schemas.microsoft.com/office/drawing/2014/main" id="{49B88DBE-72C5-B329-2A8F-27EC73E07A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6369" y="1373966"/>
              <a:ext cx="93399" cy="9339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Oval 106">
              <a:extLst>
                <a:ext uri="{FF2B5EF4-FFF2-40B4-BE49-F238E27FC236}">
                  <a16:creationId xmlns:a16="http://schemas.microsoft.com/office/drawing/2014/main" id="{AA026128-CF39-1036-5F4A-959B25558E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4504" y="1192778"/>
              <a:ext cx="97132" cy="9339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36E8D79-6BD0-4806-4029-725013EFCB4E}"/>
              </a:ext>
            </a:extLst>
          </p:cNvPr>
          <p:cNvGrpSpPr/>
          <p:nvPr userDrawn="1"/>
        </p:nvGrpSpPr>
        <p:grpSpPr>
          <a:xfrm>
            <a:off x="-26461" y="11090628"/>
            <a:ext cx="10718274" cy="4028724"/>
            <a:chOff x="-26461" y="11090628"/>
            <a:chExt cx="10718274" cy="4028724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C675C91-7375-E44A-C431-C1222CA70251}"/>
                </a:ext>
              </a:extLst>
            </p:cNvPr>
            <p:cNvSpPr/>
            <p:nvPr/>
          </p:nvSpPr>
          <p:spPr>
            <a:xfrm>
              <a:off x="0" y="11547987"/>
              <a:ext cx="10691813" cy="3571363"/>
            </a:xfrm>
            <a:prstGeom prst="rect">
              <a:avLst/>
            </a:prstGeom>
            <a:solidFill>
              <a:srgbClr val="D6EE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Freeform 279">
              <a:extLst>
                <a:ext uri="{FF2B5EF4-FFF2-40B4-BE49-F238E27FC236}">
                  <a16:creationId xmlns:a16="http://schemas.microsoft.com/office/drawing/2014/main" id="{1C84AA2A-1BD3-2205-6837-79C55F2B34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30929" y="11095096"/>
              <a:ext cx="4028724" cy="4019788"/>
            </a:xfrm>
            <a:custGeom>
              <a:avLst/>
              <a:gdLst>
                <a:gd name="T0" fmla="*/ 1463 w 1463"/>
                <a:gd name="T1" fmla="*/ 0 h 1463"/>
                <a:gd name="T2" fmla="*/ 0 w 1463"/>
                <a:gd name="T3" fmla="*/ 1463 h 1463"/>
                <a:gd name="T4" fmla="*/ 1463 w 1463"/>
                <a:gd name="T5" fmla="*/ 1463 h 1463"/>
                <a:gd name="T6" fmla="*/ 1463 w 1463"/>
                <a:gd name="T7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1463">
                  <a:moveTo>
                    <a:pt x="1463" y="0"/>
                  </a:moveTo>
                  <a:cubicBezTo>
                    <a:pt x="655" y="0"/>
                    <a:pt x="0" y="655"/>
                    <a:pt x="0" y="1463"/>
                  </a:cubicBezTo>
                  <a:lnTo>
                    <a:pt x="1463" y="1463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3AA6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1" name="楕円 20">
            <a:extLst>
              <a:ext uri="{FF2B5EF4-FFF2-40B4-BE49-F238E27FC236}">
                <a16:creationId xmlns:a16="http://schemas.microsoft.com/office/drawing/2014/main" id="{9E916CEA-BDBE-2BE9-F493-339BCD3525E2}"/>
              </a:ext>
            </a:extLst>
          </p:cNvPr>
          <p:cNvSpPr/>
          <p:nvPr userDrawn="1"/>
        </p:nvSpPr>
        <p:spPr>
          <a:xfrm>
            <a:off x="501391" y="1088592"/>
            <a:ext cx="5211835" cy="5211835"/>
          </a:xfrm>
          <a:prstGeom prst="ellipse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84D505-B6D0-13E0-44D7-9D2758304859}"/>
              </a:ext>
            </a:extLst>
          </p:cNvPr>
          <p:cNvGrpSpPr/>
          <p:nvPr userDrawn="1"/>
        </p:nvGrpSpPr>
        <p:grpSpPr>
          <a:xfrm>
            <a:off x="5584971" y="1376974"/>
            <a:ext cx="4767842" cy="4440108"/>
            <a:chOff x="5540127" y="1120785"/>
            <a:chExt cx="4388801" cy="4087122"/>
          </a:xfrm>
        </p:grpSpPr>
        <p:pic>
          <p:nvPicPr>
            <p:cNvPr id="23" name="図 22" descr="グラフィカル ユーザー インターフェイス, アプリケーショ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C45173C-94F4-EB8E-A882-743C8D8B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127" y="1120785"/>
              <a:ext cx="4388801" cy="4087122"/>
            </a:xfrm>
            <a:prstGeom prst="rect">
              <a:avLst/>
            </a:prstGeom>
          </p:spPr>
        </p:pic>
        <p:pic>
          <p:nvPicPr>
            <p:cNvPr id="24" name="図 23" descr="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88E105A-0DA7-89EA-20B2-050C1BB8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671" y="2929247"/>
              <a:ext cx="1340506" cy="1763684"/>
            </a:xfrm>
            <a:prstGeom prst="rect">
              <a:avLst/>
            </a:prstGeom>
          </p:spPr>
        </p:pic>
        <p:pic>
          <p:nvPicPr>
            <p:cNvPr id="25" name="図 24" descr="抽象, 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EEFEC2B-8266-FC56-5BE4-2D4AC8031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232" y="3447734"/>
              <a:ext cx="996018" cy="1619654"/>
            </a:xfrm>
            <a:prstGeom prst="rect">
              <a:avLst/>
            </a:prstGeom>
          </p:spPr>
        </p:pic>
      </p:grp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DF8115E-FD88-4703-EC34-F1991B98A6E2}"/>
              </a:ext>
            </a:extLst>
          </p:cNvPr>
          <p:cNvSpPr/>
          <p:nvPr userDrawn="1"/>
        </p:nvSpPr>
        <p:spPr>
          <a:xfrm>
            <a:off x="665906" y="12089958"/>
            <a:ext cx="9360000" cy="2520000"/>
          </a:xfrm>
          <a:prstGeom prst="roundRect">
            <a:avLst>
              <a:gd name="adj" fmla="val 7012"/>
            </a:avLst>
          </a:prstGeom>
          <a:solidFill>
            <a:srgbClr val="FFD400"/>
          </a:solidFill>
          <a:ln>
            <a:solidFill>
              <a:srgbClr val="3FA9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74E398B-CA7E-79E9-5BF7-E83691303DBE}"/>
              </a:ext>
            </a:extLst>
          </p:cNvPr>
          <p:cNvGrpSpPr/>
          <p:nvPr userDrawn="1"/>
        </p:nvGrpSpPr>
        <p:grpSpPr>
          <a:xfrm>
            <a:off x="1319135" y="13185255"/>
            <a:ext cx="8053543" cy="1214384"/>
            <a:chOff x="1675124" y="13232778"/>
            <a:chExt cx="8053543" cy="121438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8F3FC51-AC28-0939-0B69-0C0734CA4C85}"/>
                </a:ext>
              </a:extLst>
            </p:cNvPr>
            <p:cNvSpPr txBox="1"/>
            <p:nvPr/>
          </p:nvSpPr>
          <p:spPr>
            <a:xfrm>
              <a:off x="5201073" y="13287483"/>
              <a:ext cx="11929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※iOS14.0</a:t>
              </a:r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以上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8EE19CC-5511-9C7E-0AF9-9AE9BFDD3748}"/>
                </a:ext>
              </a:extLst>
            </p:cNvPr>
            <p:cNvSpPr txBox="1"/>
            <p:nvPr/>
          </p:nvSpPr>
          <p:spPr>
            <a:xfrm>
              <a:off x="7597741" y="13287483"/>
              <a:ext cx="12939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Android</a:t>
              </a:r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※Android8.0</a:t>
              </a:r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以上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7A39E8E-D62A-695D-52B6-334D1C5E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070" y="13232778"/>
              <a:ext cx="843435" cy="84343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8E63C5B-E5DB-047F-1DEA-424BAB4A6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232" y="13232778"/>
              <a:ext cx="843435" cy="84343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8C777E9-137C-3102-E853-7DC609D2C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018" y="13772452"/>
              <a:ext cx="1012534" cy="303761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E51910C8-5BE6-BCF6-D8C9-704B2A432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81" y="13772452"/>
              <a:ext cx="1012534" cy="303761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FB50587-2F36-662A-BEFE-F16962921162}"/>
                </a:ext>
              </a:extLst>
            </p:cNvPr>
            <p:cNvSpPr txBox="1"/>
            <p:nvPr/>
          </p:nvSpPr>
          <p:spPr>
            <a:xfrm>
              <a:off x="5107344" y="14139385"/>
              <a:ext cx="4533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Apple</a:t>
              </a:r>
              <a:r>
                <a:rPr kumimoji="1" lang="ja-JP" altLang="en-US" sz="7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Apple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のロゴ、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 Store</a:t>
              </a:r>
              <a:r>
                <a:rPr kumimoji="1" lang="ja-JP" altLang="en-US" sz="7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iPod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のロゴ、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iTunes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は、米国および他国の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Apple Inc.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の登録商標です。</a:t>
              </a:r>
            </a:p>
            <a:p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Android</a:t>
              </a:r>
              <a:r>
                <a:rPr kumimoji="1" lang="ja-JP" altLang="en-US" sz="7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Android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ロゴ、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Google Play</a:t>
              </a:r>
              <a:r>
                <a:rPr kumimoji="1" lang="ja-JP" altLang="en-US" sz="7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Google Play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ロゴは、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Google LLC 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の商標です。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3FF7A92-6B01-4B8F-8FAC-1FAC5CE5835D}"/>
                </a:ext>
              </a:extLst>
            </p:cNvPr>
            <p:cNvSpPr txBox="1"/>
            <p:nvPr/>
          </p:nvSpPr>
          <p:spPr>
            <a:xfrm>
              <a:off x="2790579" y="13254645"/>
              <a:ext cx="2821627" cy="93871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スマホからも気軽に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2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アクセスして情報を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2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活用しよう！</a:t>
              </a:r>
            </a:p>
          </p:txBody>
        </p:sp>
        <p:pic>
          <p:nvPicPr>
            <p:cNvPr id="36" name="図 35" descr="グラフィカル ユーザー インターフェイス, テキスト, チャットまたはテキスト メッセージ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1571D73-64A1-FBB3-4E4D-CE4FCF9A0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24" y="13261345"/>
              <a:ext cx="917342" cy="925318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B745347-FBD1-7BDA-3E2A-8CF112920597}"/>
              </a:ext>
            </a:extLst>
          </p:cNvPr>
          <p:cNvGrpSpPr/>
          <p:nvPr userDrawn="1"/>
        </p:nvGrpSpPr>
        <p:grpSpPr>
          <a:xfrm>
            <a:off x="2371725" y="12291060"/>
            <a:ext cx="5948362" cy="628365"/>
            <a:chOff x="2464118" y="12309640"/>
            <a:chExt cx="5948362" cy="628365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D1FAEAD4-6EC5-C5A7-41A9-4A91D1A93633}"/>
                </a:ext>
              </a:extLst>
            </p:cNvPr>
            <p:cNvSpPr/>
            <p:nvPr/>
          </p:nvSpPr>
          <p:spPr>
            <a:xfrm>
              <a:off x="2464118" y="12309640"/>
              <a:ext cx="5948362" cy="628365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0F49918-D9A4-7AA1-5E56-72CBD77DEED3}"/>
                </a:ext>
              </a:extLst>
            </p:cNvPr>
            <p:cNvSpPr txBox="1"/>
            <p:nvPr/>
          </p:nvSpPr>
          <p:spPr>
            <a:xfrm>
              <a:off x="3063289" y="12414785"/>
              <a:ext cx="4750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b="1" i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今すぐ無料でダウンロード </a:t>
              </a:r>
              <a:r>
                <a:rPr kumimoji="1" lang="en-US" altLang="ja-JP" sz="2800" b="1" i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!</a:t>
              </a:r>
              <a:endParaRPr kumimoji="1" lang="ja-JP" altLang="en-US" sz="2800" b="1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0" name="모서리가 둥근 직사각형 12">
            <a:extLst>
              <a:ext uri="{FF2B5EF4-FFF2-40B4-BE49-F238E27FC236}">
                <a16:creationId xmlns:a16="http://schemas.microsoft.com/office/drawing/2014/main" id="{B19FE27F-078C-EC75-FA04-D7C765CC4250}"/>
              </a:ext>
            </a:extLst>
          </p:cNvPr>
          <p:cNvSpPr/>
          <p:nvPr userDrawn="1"/>
        </p:nvSpPr>
        <p:spPr>
          <a:xfrm>
            <a:off x="1116910" y="9895502"/>
            <a:ext cx="8457992" cy="124338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AA6B8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41" name="모서리가 둥근 직사각형 20">
            <a:extLst>
              <a:ext uri="{FF2B5EF4-FFF2-40B4-BE49-F238E27FC236}">
                <a16:creationId xmlns:a16="http://schemas.microsoft.com/office/drawing/2014/main" id="{825EA69F-7C8F-4617-A69D-6349A9AAE90E}"/>
              </a:ext>
            </a:extLst>
          </p:cNvPr>
          <p:cNvSpPr/>
          <p:nvPr userDrawn="1"/>
        </p:nvSpPr>
        <p:spPr>
          <a:xfrm>
            <a:off x="1773646" y="9642459"/>
            <a:ext cx="617408" cy="617408"/>
          </a:xfrm>
          <a:prstGeom prst="roundRect">
            <a:avLst/>
          </a:prstGeom>
          <a:solidFill>
            <a:srgbClr val="B4D0A6"/>
          </a:solidFill>
          <a:ln w="25400" cap="flat" cmpd="sng" algn="ctr">
            <a:solidFill>
              <a:srgbClr val="3AA6B8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1800" b="0" i="0" u="none" strike="noStrike" kern="0" cap="none" spc="0" normalizeH="0" baseline="0" noProof="0" dirty="0">
                <a:ln>
                  <a:noFill/>
                </a:ln>
                <a:solidFill>
                  <a:srgbClr val="215F6B"/>
                </a:solidFill>
                <a:effectLst/>
                <a:uLnTx/>
                <a:uFillTx/>
                <a:latin typeface="Montserrat SemiBold"/>
                <a:ea typeface="맑은 고딕"/>
                <a:cs typeface="+mn-cs"/>
              </a:rPr>
              <a:t>5</a:t>
            </a:r>
            <a:endParaRPr kumimoji="1" lang="ko-Kore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215F6B"/>
              </a:solidFill>
              <a:effectLst/>
              <a:uLnTx/>
              <a:uFillTx/>
              <a:latin typeface="Montserrat SemiBold"/>
              <a:ea typeface="맑은 고딕"/>
              <a:cs typeface="+mn-cs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316B964-4C01-456F-F428-524FE0B90392}"/>
              </a:ext>
            </a:extLst>
          </p:cNvPr>
          <p:cNvGrpSpPr/>
          <p:nvPr userDrawn="1"/>
        </p:nvGrpSpPr>
        <p:grpSpPr>
          <a:xfrm>
            <a:off x="677513" y="6247275"/>
            <a:ext cx="4500000" cy="1522342"/>
            <a:chOff x="362706" y="5914487"/>
            <a:chExt cx="4500000" cy="1522342"/>
          </a:xfrm>
        </p:grpSpPr>
        <p:sp>
          <p:nvSpPr>
            <p:cNvPr id="43" name="모서리가 둥근 직사각형 12">
              <a:extLst>
                <a:ext uri="{FF2B5EF4-FFF2-40B4-BE49-F238E27FC236}">
                  <a16:creationId xmlns:a16="http://schemas.microsoft.com/office/drawing/2014/main" id="{12B87131-7B1A-0E05-390A-90E757DED8FF}"/>
                </a:ext>
              </a:extLst>
            </p:cNvPr>
            <p:cNvSpPr/>
            <p:nvPr/>
          </p:nvSpPr>
          <p:spPr>
            <a:xfrm>
              <a:off x="362706" y="6193448"/>
              <a:ext cx="4500000" cy="124338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4" name="모서리가 둥근 직사각형 8">
              <a:extLst>
                <a:ext uri="{FF2B5EF4-FFF2-40B4-BE49-F238E27FC236}">
                  <a16:creationId xmlns:a16="http://schemas.microsoft.com/office/drawing/2014/main" id="{5564DFDA-2919-248D-60B7-A374BA1C50FE}"/>
                </a:ext>
              </a:extLst>
            </p:cNvPr>
            <p:cNvSpPr/>
            <p:nvPr/>
          </p:nvSpPr>
          <p:spPr>
            <a:xfrm>
              <a:off x="605042" y="5914487"/>
              <a:ext cx="617408" cy="617408"/>
            </a:xfrm>
            <a:prstGeom prst="roundRect">
              <a:avLst/>
            </a:prstGeom>
            <a:solidFill>
              <a:srgbClr val="FFD0D0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800" b="0" i="0" u="none" strike="noStrike" kern="0" cap="none" spc="0" normalizeH="0" baseline="0" noProof="0">
                  <a:ln>
                    <a:noFill/>
                  </a:ln>
                  <a:solidFill>
                    <a:srgbClr val="215F6B"/>
                  </a:solidFill>
                  <a:effectLst/>
                  <a:uLnTx/>
                  <a:uFillTx/>
                  <a:latin typeface="Montserrat SemiBold"/>
                  <a:ea typeface="맑은 고딕"/>
                  <a:cs typeface="+mn-cs"/>
                </a:rPr>
                <a:t>1</a:t>
              </a: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15F6B"/>
                </a:solidFill>
                <a:effectLst/>
                <a:uLnTx/>
                <a:uFillTx/>
                <a:latin typeface="Montserrat SemiBold"/>
                <a:ea typeface="맑은 고딕"/>
                <a:cs typeface="+mn-cs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F57B480-DE0D-9B8F-00B6-E88679559F01}"/>
              </a:ext>
            </a:extLst>
          </p:cNvPr>
          <p:cNvGrpSpPr/>
          <p:nvPr userDrawn="1"/>
        </p:nvGrpSpPr>
        <p:grpSpPr>
          <a:xfrm>
            <a:off x="5514300" y="6246816"/>
            <a:ext cx="4500000" cy="1522342"/>
            <a:chOff x="5199493" y="5914028"/>
            <a:chExt cx="4500000" cy="1522342"/>
          </a:xfrm>
        </p:grpSpPr>
        <p:sp>
          <p:nvSpPr>
            <p:cNvPr id="46" name="모서리가 둥근 직사각형 12">
              <a:extLst>
                <a:ext uri="{FF2B5EF4-FFF2-40B4-BE49-F238E27FC236}">
                  <a16:creationId xmlns:a16="http://schemas.microsoft.com/office/drawing/2014/main" id="{3DCA83B7-87DD-4EEF-136F-98F62548CB49}"/>
                </a:ext>
              </a:extLst>
            </p:cNvPr>
            <p:cNvSpPr/>
            <p:nvPr/>
          </p:nvSpPr>
          <p:spPr>
            <a:xfrm>
              <a:off x="5199493" y="6192989"/>
              <a:ext cx="4500000" cy="124338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7" name="모서리가 둥근 직사각형 13">
              <a:extLst>
                <a:ext uri="{FF2B5EF4-FFF2-40B4-BE49-F238E27FC236}">
                  <a16:creationId xmlns:a16="http://schemas.microsoft.com/office/drawing/2014/main" id="{22FB28BF-4774-24DC-E73F-DE5ADAE6BC95}"/>
                </a:ext>
              </a:extLst>
            </p:cNvPr>
            <p:cNvSpPr/>
            <p:nvPr/>
          </p:nvSpPr>
          <p:spPr>
            <a:xfrm>
              <a:off x="5432123" y="5914028"/>
              <a:ext cx="617408" cy="617408"/>
            </a:xfrm>
            <a:prstGeom prst="roundRect">
              <a:avLst/>
            </a:prstGeom>
            <a:solidFill>
              <a:srgbClr val="FFF3B5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15F6B"/>
                  </a:solidFill>
                  <a:effectLst/>
                  <a:uLnTx/>
                  <a:uFillTx/>
                  <a:latin typeface="Montserrat SemiBold"/>
                  <a:ea typeface="맑은 고딕"/>
                  <a:cs typeface="+mn-cs"/>
                </a:rPr>
                <a:t>2</a:t>
              </a: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5F6B"/>
                </a:solidFill>
                <a:effectLst/>
                <a:uLnTx/>
                <a:uFillTx/>
                <a:latin typeface="Montserrat SemiBold"/>
                <a:ea typeface="맑은 고딕"/>
                <a:cs typeface="+mn-cs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C94308C-D880-93AC-7543-007112782EF5}"/>
              </a:ext>
            </a:extLst>
          </p:cNvPr>
          <p:cNvGrpSpPr/>
          <p:nvPr userDrawn="1"/>
        </p:nvGrpSpPr>
        <p:grpSpPr>
          <a:xfrm>
            <a:off x="677513" y="7893735"/>
            <a:ext cx="4500000" cy="1610649"/>
            <a:chOff x="362706" y="7743827"/>
            <a:chExt cx="4500000" cy="1610649"/>
          </a:xfrm>
        </p:grpSpPr>
        <p:sp>
          <p:nvSpPr>
            <p:cNvPr id="49" name="모서리가 둥근 직사각형 12">
              <a:extLst>
                <a:ext uri="{FF2B5EF4-FFF2-40B4-BE49-F238E27FC236}">
                  <a16:creationId xmlns:a16="http://schemas.microsoft.com/office/drawing/2014/main" id="{65BE954D-50E9-0DB1-7299-9202C0B002D3}"/>
                </a:ext>
              </a:extLst>
            </p:cNvPr>
            <p:cNvSpPr/>
            <p:nvPr/>
          </p:nvSpPr>
          <p:spPr>
            <a:xfrm>
              <a:off x="362706" y="8111095"/>
              <a:ext cx="4500000" cy="124338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0" name="모서리가 둥근 직사각형 17">
              <a:extLst>
                <a:ext uri="{FF2B5EF4-FFF2-40B4-BE49-F238E27FC236}">
                  <a16:creationId xmlns:a16="http://schemas.microsoft.com/office/drawing/2014/main" id="{B5606BEF-FC62-19D3-2607-16AB50A35F8F}"/>
                </a:ext>
              </a:extLst>
            </p:cNvPr>
            <p:cNvSpPr/>
            <p:nvPr/>
          </p:nvSpPr>
          <p:spPr>
            <a:xfrm>
              <a:off x="605042" y="7743827"/>
              <a:ext cx="617408" cy="617408"/>
            </a:xfrm>
            <a:prstGeom prst="roundRect">
              <a:avLst/>
            </a:prstGeom>
            <a:solidFill>
              <a:srgbClr val="C0EBE3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15F6B"/>
                  </a:solidFill>
                  <a:effectLst/>
                  <a:uLnTx/>
                  <a:uFillTx/>
                  <a:latin typeface="Montserrat SemiBold"/>
                  <a:ea typeface="맑은 고딕"/>
                  <a:cs typeface="+mn-cs"/>
                </a:rPr>
                <a:t>3</a:t>
              </a: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5F6B"/>
                </a:solidFill>
                <a:effectLst/>
                <a:uLnTx/>
                <a:uFillTx/>
                <a:latin typeface="Montserrat SemiBold"/>
                <a:ea typeface="맑은 고딕"/>
                <a:cs typeface="+mn-cs"/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3405CBD-6457-A50C-09C6-A391C2F1B5C7}"/>
              </a:ext>
            </a:extLst>
          </p:cNvPr>
          <p:cNvGrpSpPr/>
          <p:nvPr userDrawn="1"/>
        </p:nvGrpSpPr>
        <p:grpSpPr>
          <a:xfrm>
            <a:off x="5514300" y="7995199"/>
            <a:ext cx="4500000" cy="1522342"/>
            <a:chOff x="5199493" y="7845291"/>
            <a:chExt cx="4500000" cy="1522342"/>
          </a:xfrm>
        </p:grpSpPr>
        <p:sp>
          <p:nvSpPr>
            <p:cNvPr id="52" name="모서리가 둥근 직사각형 12">
              <a:extLst>
                <a:ext uri="{FF2B5EF4-FFF2-40B4-BE49-F238E27FC236}">
                  <a16:creationId xmlns:a16="http://schemas.microsoft.com/office/drawing/2014/main" id="{AAD612EE-1397-A1D0-58EE-E51E3E6F852B}"/>
                </a:ext>
              </a:extLst>
            </p:cNvPr>
            <p:cNvSpPr/>
            <p:nvPr/>
          </p:nvSpPr>
          <p:spPr>
            <a:xfrm>
              <a:off x="5199493" y="8124252"/>
              <a:ext cx="4500000" cy="124338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3" name="모서리가 둥근 직사각형 13">
              <a:extLst>
                <a:ext uri="{FF2B5EF4-FFF2-40B4-BE49-F238E27FC236}">
                  <a16:creationId xmlns:a16="http://schemas.microsoft.com/office/drawing/2014/main" id="{65800412-BA98-F8D0-425F-7441C00D8F68}"/>
                </a:ext>
              </a:extLst>
            </p:cNvPr>
            <p:cNvSpPr/>
            <p:nvPr/>
          </p:nvSpPr>
          <p:spPr>
            <a:xfrm>
              <a:off x="5432123" y="7845291"/>
              <a:ext cx="617408" cy="617408"/>
            </a:xfrm>
            <a:prstGeom prst="roundRect">
              <a:avLst/>
            </a:prstGeom>
            <a:solidFill>
              <a:srgbClr val="B5D2FE"/>
            </a:solidFill>
            <a:ln w="25400" cap="flat" cmpd="sng" algn="ctr">
              <a:solidFill>
                <a:srgbClr val="3AA6B8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ore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15F6B"/>
                  </a:solidFill>
                  <a:effectLst/>
                  <a:uLnTx/>
                  <a:uFillTx/>
                  <a:latin typeface="Montserrat SemiBold"/>
                  <a:ea typeface="맑은 고딕"/>
                  <a:cs typeface="+mn-cs"/>
                </a:rPr>
                <a:t>4</a:t>
              </a: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5F6B"/>
                </a:solidFill>
                <a:effectLst/>
                <a:uLnTx/>
                <a:uFillTx/>
                <a:latin typeface="Montserrat SemiBold"/>
                <a:ea typeface="맑은 고딕"/>
                <a:cs typeface="+mn-cs"/>
              </a:endParaRPr>
            </a:p>
          </p:txBody>
        </p:sp>
      </p:grpSp>
      <p:grpSp>
        <p:nvGrpSpPr>
          <p:cNvPr id="54" name="그룹 394">
            <a:extLst>
              <a:ext uri="{FF2B5EF4-FFF2-40B4-BE49-F238E27FC236}">
                <a16:creationId xmlns:a16="http://schemas.microsoft.com/office/drawing/2014/main" id="{D6EDAEC2-98D2-7647-690F-62DBD0AA4917}"/>
              </a:ext>
            </a:extLst>
          </p:cNvPr>
          <p:cNvGrpSpPr/>
          <p:nvPr userDrawn="1"/>
        </p:nvGrpSpPr>
        <p:grpSpPr>
          <a:xfrm rot="5400000">
            <a:off x="632238" y="11666140"/>
            <a:ext cx="791201" cy="472167"/>
            <a:chOff x="3454137" y="1190910"/>
            <a:chExt cx="463252" cy="276456"/>
          </a:xfrm>
          <a:solidFill>
            <a:srgbClr val="FFFFFF"/>
          </a:solidFill>
        </p:grpSpPr>
        <p:sp>
          <p:nvSpPr>
            <p:cNvPr id="55" name="Oval 85">
              <a:extLst>
                <a:ext uri="{FF2B5EF4-FFF2-40B4-BE49-F238E27FC236}">
                  <a16:creationId xmlns:a16="http://schemas.microsoft.com/office/drawing/2014/main" id="{A5884AC4-F39B-EBDF-F730-4EE58B6980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56005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Oval 86">
              <a:extLst>
                <a:ext uri="{FF2B5EF4-FFF2-40B4-BE49-F238E27FC236}">
                  <a16:creationId xmlns:a16="http://schemas.microsoft.com/office/drawing/2014/main" id="{23F55FE5-FB01-6CE2-FDE1-D435378496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54137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Oval 90">
              <a:extLst>
                <a:ext uri="{FF2B5EF4-FFF2-40B4-BE49-F238E27FC236}">
                  <a16:creationId xmlns:a16="http://schemas.microsoft.com/office/drawing/2014/main" id="{DDFD2865-B026-3A06-532D-2034DD3573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39062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Oval 91">
              <a:extLst>
                <a:ext uri="{FF2B5EF4-FFF2-40B4-BE49-F238E27FC236}">
                  <a16:creationId xmlns:a16="http://schemas.microsoft.com/office/drawing/2014/main" id="{A2BA3015-AB94-DE1D-12D5-A8848601D6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37193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Oval 95">
              <a:extLst>
                <a:ext uri="{FF2B5EF4-FFF2-40B4-BE49-F238E27FC236}">
                  <a16:creationId xmlns:a16="http://schemas.microsoft.com/office/drawing/2014/main" id="{46EA703E-EDC7-DF21-79E6-09AAFAB100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22123" y="1372101"/>
              <a:ext cx="93399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Oval 96">
              <a:extLst>
                <a:ext uri="{FF2B5EF4-FFF2-40B4-BE49-F238E27FC236}">
                  <a16:creationId xmlns:a16="http://schemas.microsoft.com/office/drawing/2014/main" id="{E6D9CD28-1964-A263-00D1-BFE212A3F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20254" y="1190910"/>
              <a:ext cx="97132" cy="9713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61" name="図 60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AE1E13-E315-779D-B661-CAEA208ACC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1" y="1565088"/>
            <a:ext cx="5484138" cy="4032454"/>
          </a:xfrm>
          <a:prstGeom prst="rect">
            <a:avLst/>
          </a:prstGeom>
        </p:spPr>
      </p:pic>
      <p:pic>
        <p:nvPicPr>
          <p:cNvPr id="62" name="図 61" descr="図形, 四角形, 正方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B456DBA-8858-E04A-0ED5-5FA5411921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127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2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68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4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7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2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8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2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79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97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9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0033F-6025-4CE6-82B8-DDBAF6F05AE9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9D38E4-D927-40A3-A53A-A036A6533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4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B0AC78-9F55-00E4-3A56-5CE704A1B6F0}"/>
              </a:ext>
            </a:extLst>
          </p:cNvPr>
          <p:cNvGrpSpPr/>
          <p:nvPr/>
        </p:nvGrpSpPr>
        <p:grpSpPr>
          <a:xfrm>
            <a:off x="-1" y="1"/>
            <a:ext cx="10691814" cy="15121659"/>
            <a:chOff x="-1" y="1"/>
            <a:chExt cx="7559677" cy="1069181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5D12586-C402-A27D-1782-4B5B965C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8904" y="3604152"/>
              <a:ext cx="4801864" cy="67826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4847222-B8F8-1506-4DE7-0AE075DAF035}"/>
                </a:ext>
              </a:extLst>
            </p:cNvPr>
            <p:cNvSpPr/>
            <p:nvPr/>
          </p:nvSpPr>
          <p:spPr>
            <a:xfrm>
              <a:off x="1502705" y="3720592"/>
              <a:ext cx="2937608" cy="3842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B93630B-DDD9-87C9-EE4F-57FC0364EF42}"/>
                </a:ext>
              </a:extLst>
            </p:cNvPr>
            <p:cNvSpPr/>
            <p:nvPr/>
          </p:nvSpPr>
          <p:spPr>
            <a:xfrm>
              <a:off x="1161142" y="6348029"/>
              <a:ext cx="5237388" cy="22882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6AE6274-F09B-97B1-0DB3-F4DE90EDC8D0}"/>
                </a:ext>
              </a:extLst>
            </p:cNvPr>
            <p:cNvSpPr txBox="1"/>
            <p:nvPr/>
          </p:nvSpPr>
          <p:spPr>
            <a:xfrm>
              <a:off x="457227" y="3720592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EE45AFF-C465-8D26-4467-6000F1EB9D19}"/>
                </a:ext>
              </a:extLst>
            </p:cNvPr>
            <p:cNvSpPr txBox="1"/>
            <p:nvPr/>
          </p:nvSpPr>
          <p:spPr>
            <a:xfrm>
              <a:off x="457227" y="7285398"/>
              <a:ext cx="420721" cy="41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50E5C87-9A3E-9F3A-7FB5-2398E4212FDC}"/>
                </a:ext>
              </a:extLst>
            </p:cNvPr>
            <p:cNvSpPr txBox="1"/>
            <p:nvPr/>
          </p:nvSpPr>
          <p:spPr>
            <a:xfrm>
              <a:off x="0" y="1069538"/>
              <a:ext cx="7559676" cy="2244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360000" rtlCol="0" anchor="ctr">
              <a:noAutofit/>
            </a:bodyPr>
            <a:lstStyle/>
            <a:p>
              <a:r>
                <a:rPr kumimoji="1"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変更できる箇所</a:t>
              </a:r>
              <a:r>
                <a:rPr kumimoji="1" lang="en-US" altLang="ja-JP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①③サイト名：学校で設定したキャリタス</a:t>
              </a:r>
              <a:r>
                <a:rPr kumimoji="1" lang="en-US" altLang="ja-JP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UC</a:t>
              </a:r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のサイト名に変更してください。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②コンテンツ：任意のタイトル・本文に変更可能です。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2400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2400" u="sng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そのほかの箇所は変更できませんので、そのまま印刷してください。</a:t>
              </a:r>
              <a:endParaRPr kumimoji="1" lang="en-US" altLang="ja-JP" sz="2400" u="sng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7900087-5587-5437-92B9-5DF3FA0E254C}"/>
                </a:ext>
              </a:extLst>
            </p:cNvPr>
            <p:cNvSpPr/>
            <p:nvPr/>
          </p:nvSpPr>
          <p:spPr>
            <a:xfrm>
              <a:off x="-1" y="1"/>
              <a:ext cx="7559675" cy="10381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次ページのチラシを</a:t>
              </a:r>
              <a:r>
                <a:rPr kumimoji="1" lang="en-US" altLang="ja-JP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A3</a:t>
              </a: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サイズでプリントアウトして</a:t>
              </a:r>
              <a:endPara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学生に配布してください。</a:t>
              </a:r>
              <a:endPara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矢印: 下 10">
              <a:extLst>
                <a:ext uri="{FF2B5EF4-FFF2-40B4-BE49-F238E27FC236}">
                  <a16:creationId xmlns:a16="http://schemas.microsoft.com/office/drawing/2014/main" id="{38FBE7D2-EC37-98B7-B60D-6D945DE1D0C0}"/>
                </a:ext>
              </a:extLst>
            </p:cNvPr>
            <p:cNvSpPr/>
            <p:nvPr/>
          </p:nvSpPr>
          <p:spPr>
            <a:xfrm>
              <a:off x="6398530" y="9681881"/>
              <a:ext cx="914400" cy="100993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AC64A91-692A-F9C6-CF48-E6F2F66920BA}"/>
                </a:ext>
              </a:extLst>
            </p:cNvPr>
            <p:cNvSpPr/>
            <p:nvPr/>
          </p:nvSpPr>
          <p:spPr>
            <a:xfrm>
              <a:off x="1161142" y="8734481"/>
              <a:ext cx="5237388" cy="345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9D8AB29-5732-1690-2259-F3766040FA3D}"/>
                </a:ext>
              </a:extLst>
            </p:cNvPr>
            <p:cNvSpPr txBox="1"/>
            <p:nvPr/>
          </p:nvSpPr>
          <p:spPr>
            <a:xfrm>
              <a:off x="457227" y="8734481"/>
              <a:ext cx="420721" cy="41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9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4F206A-B608-4B36-3284-990B50BA2D31}"/>
              </a:ext>
            </a:extLst>
          </p:cNvPr>
          <p:cNvSpPr txBox="1"/>
          <p:nvPr/>
        </p:nvSpPr>
        <p:spPr>
          <a:xfrm>
            <a:off x="594229" y="489116"/>
            <a:ext cx="81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●●就職ナビで就活準備を進めよう！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2BD706-F7C4-CB9A-2D9A-5799325B8FF3}"/>
              </a:ext>
            </a:extLst>
          </p:cNvPr>
          <p:cNvSpPr txBox="1"/>
          <p:nvPr/>
        </p:nvSpPr>
        <p:spPr>
          <a:xfrm>
            <a:off x="2385811" y="11684351"/>
            <a:ext cx="5920210" cy="40780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―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●●就職ナビをもっと活用するために！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endParaRPr kumimoji="1" lang="ja-JP" altLang="en-US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F1982D-BE19-8D03-225D-0F56FFF0B105}"/>
              </a:ext>
            </a:extLst>
          </p:cNvPr>
          <p:cNvSpPr txBox="1"/>
          <p:nvPr/>
        </p:nvSpPr>
        <p:spPr>
          <a:xfrm>
            <a:off x="1179716" y="10016033"/>
            <a:ext cx="833238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ガイダンス・キャリア相談など</a:t>
            </a:r>
          </a:p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キャリアセンター発信情報も逃さずチェック！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37C033-B63A-B726-6D9B-00CFED063D72}"/>
              </a:ext>
            </a:extLst>
          </p:cNvPr>
          <p:cNvSpPr txBox="1"/>
          <p:nvPr/>
        </p:nvSpPr>
        <p:spPr>
          <a:xfrm>
            <a:off x="1261404" y="6683715"/>
            <a:ext cx="371411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ja-JP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万社以上の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企業求人！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8669E4-F5C0-A0E2-4E44-CBD5C3914387}"/>
              </a:ext>
            </a:extLst>
          </p:cNvPr>
          <p:cNvSpPr txBox="1"/>
          <p:nvPr/>
        </p:nvSpPr>
        <p:spPr>
          <a:xfrm>
            <a:off x="6018168" y="6683715"/>
            <a:ext cx="371411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インターン情報も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満載！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0E8456-1C95-87F2-1DC0-CD9B6305AFD4}"/>
              </a:ext>
            </a:extLst>
          </p:cNvPr>
          <p:cNvSpPr txBox="1"/>
          <p:nvPr/>
        </p:nvSpPr>
        <p:spPr>
          <a:xfrm>
            <a:off x="1261404" y="8433656"/>
            <a:ext cx="371411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リアルな就活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体験談も大公開！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0064D2-B134-3CCE-0700-24AB22AA1C14}"/>
              </a:ext>
            </a:extLst>
          </p:cNvPr>
          <p:cNvSpPr txBox="1"/>
          <p:nvPr/>
        </p:nvSpPr>
        <p:spPr>
          <a:xfrm>
            <a:off x="6018168" y="8433656"/>
            <a:ext cx="371411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ja-JP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OB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OG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訪問も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申し込める！</a:t>
            </a:r>
          </a:p>
        </p:txBody>
      </p:sp>
    </p:spTree>
    <p:extLst>
      <p:ext uri="{BB962C8B-B14F-4D97-AF65-F5344CB8AC3E}">
        <p14:creationId xmlns:p14="http://schemas.microsoft.com/office/powerpoint/2010/main" val="70072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5400" b="1" dirty="0" smtClean="0">
            <a:solidFill>
              <a:schemeClr val="bg1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133</Words>
  <Application>Microsoft Office PowerPoint</Application>
  <PresentationFormat>ユーザー設定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メイリオ</vt:lpstr>
      <vt:lpstr>Aptos</vt:lpstr>
      <vt:lpstr>Aptos Display</vt:lpstr>
      <vt:lpstr>Arial</vt:lpstr>
      <vt:lpstr>Calibri</vt:lpstr>
      <vt:lpstr>Montserrat SemiBold</vt:lpstr>
      <vt:lpstr>Office テーマ</vt:lpstr>
      <vt:lpstr>PowerPoint プレゼンテーション</vt:lpstr>
      <vt:lpstr>PowerPoint プレゼンテーション</vt:lpstr>
    </vt:vector>
  </TitlesOfParts>
  <Company>株式会社キャリタス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UC-A3ポスター02</dc:title>
  <dc:creator>キャリタスUC</dc:creator>
  <cp:revision>48</cp:revision>
  <cp:lastPrinted>2025-07-15T00:00:12Z</cp:lastPrinted>
  <dcterms:created xsi:type="dcterms:W3CDTF">2025-05-28T06:00:23Z</dcterms:created>
  <dcterms:modified xsi:type="dcterms:W3CDTF">2025-07-28T01:07:53Z</dcterms:modified>
</cp:coreProperties>
</file>