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72" r:id="rId3"/>
  </p:sldIdLst>
  <p:sldSz cx="10691813" cy="15119350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D60"/>
    <a:srgbClr val="FFD801"/>
    <a:srgbClr val="1AA1A9"/>
    <a:srgbClr val="A78E06"/>
    <a:srgbClr val="0F0F0F"/>
    <a:srgbClr val="003366"/>
    <a:srgbClr val="000000"/>
    <a:srgbClr val="FFBF24"/>
    <a:srgbClr val="FFFFFF"/>
    <a:srgbClr val="546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11" autoAdjust="0"/>
    <p:restoredTop sz="94660"/>
  </p:normalViewPr>
  <p:slideViewPr>
    <p:cSldViewPr snapToGrid="0">
      <p:cViewPr varScale="1">
        <p:scale>
          <a:sx n="38" d="100"/>
          <a:sy n="38" d="100"/>
        </p:scale>
        <p:origin x="30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E7D02078-B3F9-E29B-AF68-FB545E3C2897}"/>
              </a:ext>
            </a:extLst>
          </p:cNvPr>
          <p:cNvGrpSpPr/>
          <p:nvPr userDrawn="1"/>
        </p:nvGrpSpPr>
        <p:grpSpPr>
          <a:xfrm>
            <a:off x="-396235" y="680987"/>
            <a:ext cx="11021572" cy="14236323"/>
            <a:chOff x="-396235" y="680987"/>
            <a:chExt cx="11021572" cy="14236323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C0CBC9A-7B4A-65CE-D50E-6F0485C2AB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1" b="1521"/>
            <a:stretch/>
          </p:blipFill>
          <p:spPr>
            <a:xfrm>
              <a:off x="-66476" y="8030820"/>
              <a:ext cx="10691813" cy="6886490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E8DB10C-25F0-C648-6753-3044570509F9}"/>
                </a:ext>
              </a:extLst>
            </p:cNvPr>
            <p:cNvSpPr/>
            <p:nvPr userDrawn="1"/>
          </p:nvSpPr>
          <p:spPr>
            <a:xfrm>
              <a:off x="662146" y="680987"/>
              <a:ext cx="9367520" cy="13757377"/>
            </a:xfrm>
            <a:prstGeom prst="rect">
              <a:avLst/>
            </a:prstGeom>
            <a:noFill/>
            <a:ln w="127000">
              <a:solidFill>
                <a:srgbClr val="0020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D669ADAA-41AC-7DAD-477C-0F7115648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9816" y="5547010"/>
              <a:ext cx="8792180" cy="288177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E2EF3FD-5356-93A4-ADAB-44E01306A19F}"/>
                </a:ext>
              </a:extLst>
            </p:cNvPr>
            <p:cNvSpPr txBox="1"/>
            <p:nvPr userDrawn="1"/>
          </p:nvSpPr>
          <p:spPr>
            <a:xfrm>
              <a:off x="4934230" y="13084283"/>
              <a:ext cx="11528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+mn-ea"/>
                </a:rPr>
                <a:t>iPhone</a:t>
              </a:r>
              <a:r>
                <a:rPr kumimoji="1" lang="ja-JP" altLang="en-US" sz="1400" b="1" dirty="0">
                  <a:latin typeface="+mn-ea"/>
                </a:rPr>
                <a:t>の方</a:t>
              </a:r>
              <a:endParaRPr kumimoji="1" lang="en-US" altLang="ja-JP" sz="1400" b="1" dirty="0">
                <a:latin typeface="+mn-ea"/>
              </a:endParaRPr>
            </a:p>
            <a:p>
              <a:r>
                <a:rPr kumimoji="1" lang="en-US" altLang="ja-JP" sz="800" b="1" dirty="0">
                  <a:latin typeface="+mn-ea"/>
                </a:rPr>
                <a:t>※iOS14.0</a:t>
              </a:r>
              <a:r>
                <a:rPr kumimoji="1" lang="ja-JP" altLang="en-US" sz="800" b="1" dirty="0">
                  <a:latin typeface="+mn-ea"/>
                </a:rPr>
                <a:t>以上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212683C2-CED8-B78B-13D9-AB6549EACCC4}"/>
                </a:ext>
              </a:extLst>
            </p:cNvPr>
            <p:cNvSpPr txBox="1"/>
            <p:nvPr userDrawn="1"/>
          </p:nvSpPr>
          <p:spPr>
            <a:xfrm>
              <a:off x="7349175" y="13084283"/>
              <a:ext cx="12266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+mn-ea"/>
                </a:rPr>
                <a:t>Android</a:t>
              </a:r>
              <a:r>
                <a:rPr kumimoji="1" lang="ja-JP" altLang="en-US" sz="1400" b="1" dirty="0">
                  <a:latin typeface="+mn-ea"/>
                </a:rPr>
                <a:t>の方</a:t>
              </a:r>
              <a:endParaRPr kumimoji="1" lang="en-US" altLang="ja-JP" sz="1400" b="1" dirty="0">
                <a:latin typeface="+mn-ea"/>
              </a:endParaRPr>
            </a:p>
            <a:p>
              <a:r>
                <a:rPr kumimoji="1" lang="en-US" altLang="ja-JP" sz="800" b="1" dirty="0">
                  <a:latin typeface="+mn-ea"/>
                </a:rPr>
                <a:t>※Android8.0</a:t>
              </a:r>
              <a:r>
                <a:rPr kumimoji="1" lang="ja-JP" altLang="en-US" sz="800" b="1" dirty="0">
                  <a:latin typeface="+mn-ea"/>
                </a:rPr>
                <a:t>以上</a:t>
              </a:r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949EAA54-7CE8-1732-0674-8626BE31F5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227" y="13029578"/>
              <a:ext cx="843435" cy="84343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A35C31B5-4A9D-703F-1D76-C2105EE866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666" y="13029578"/>
              <a:ext cx="843435" cy="84343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856F1B73-D620-17A5-35F2-DED711F835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175" y="13569252"/>
              <a:ext cx="1012534" cy="303761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99AD3C58-D102-60E5-8D3D-6AFC68436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315" y="13569252"/>
              <a:ext cx="1012534" cy="303761"/>
            </a:xfrm>
            <a:prstGeom prst="rect">
              <a:avLst/>
            </a:prstGeom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6F4051D8-AA00-B156-DC48-69E1CDB3949A}"/>
                </a:ext>
              </a:extLst>
            </p:cNvPr>
            <p:cNvSpPr txBox="1"/>
            <p:nvPr userDrawn="1"/>
          </p:nvSpPr>
          <p:spPr>
            <a:xfrm>
              <a:off x="4955825" y="13936185"/>
              <a:ext cx="45881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>
                  <a:latin typeface="+mn-ea"/>
                </a:rPr>
                <a:t>Apple</a:t>
              </a:r>
              <a:r>
                <a:rPr kumimoji="1" lang="ja-JP" altLang="en-US" sz="700" dirty="0" err="1">
                  <a:latin typeface="+mn-ea"/>
                </a:rPr>
                <a:t>、</a:t>
              </a:r>
              <a:r>
                <a:rPr kumimoji="1" lang="en-US" altLang="ja-JP" sz="700" dirty="0">
                  <a:latin typeface="+mn-ea"/>
                </a:rPr>
                <a:t>Apple</a:t>
              </a:r>
              <a:r>
                <a:rPr kumimoji="1" lang="ja-JP" altLang="en-US" sz="700" dirty="0">
                  <a:latin typeface="+mn-ea"/>
                </a:rPr>
                <a:t>のロゴ、</a:t>
              </a:r>
              <a:r>
                <a:rPr kumimoji="1" lang="en-US" altLang="ja-JP" sz="700" dirty="0">
                  <a:latin typeface="+mn-ea"/>
                </a:rPr>
                <a:t>App Store</a:t>
              </a:r>
              <a:r>
                <a:rPr kumimoji="1" lang="ja-JP" altLang="en-US" sz="700" dirty="0" err="1">
                  <a:latin typeface="+mn-ea"/>
                </a:rPr>
                <a:t>、</a:t>
              </a:r>
              <a:r>
                <a:rPr kumimoji="1" lang="en-US" altLang="ja-JP" sz="700" dirty="0">
                  <a:latin typeface="+mn-ea"/>
                </a:rPr>
                <a:t>iPod</a:t>
              </a:r>
              <a:r>
                <a:rPr kumimoji="1" lang="ja-JP" altLang="en-US" sz="700" dirty="0">
                  <a:latin typeface="+mn-ea"/>
                </a:rPr>
                <a:t>のロゴ、</a:t>
              </a:r>
              <a:r>
                <a:rPr kumimoji="1" lang="en-US" altLang="ja-JP" sz="700" dirty="0">
                  <a:latin typeface="+mn-ea"/>
                </a:rPr>
                <a:t>iTunes</a:t>
              </a:r>
              <a:r>
                <a:rPr kumimoji="1" lang="ja-JP" altLang="en-US" sz="700" dirty="0">
                  <a:latin typeface="+mn-ea"/>
                </a:rPr>
                <a:t>は、米国および他国の</a:t>
              </a:r>
              <a:r>
                <a:rPr kumimoji="1" lang="en-US" altLang="ja-JP" sz="700" dirty="0">
                  <a:latin typeface="+mn-ea"/>
                </a:rPr>
                <a:t>Apple Inc.</a:t>
              </a:r>
              <a:r>
                <a:rPr kumimoji="1" lang="ja-JP" altLang="en-US" sz="700" dirty="0">
                  <a:latin typeface="+mn-ea"/>
                </a:rPr>
                <a:t>の登録商標です。</a:t>
              </a:r>
            </a:p>
            <a:p>
              <a:r>
                <a:rPr kumimoji="1" lang="en-US" altLang="ja-JP" sz="700" dirty="0">
                  <a:latin typeface="+mn-ea"/>
                </a:rPr>
                <a:t>Android</a:t>
              </a:r>
              <a:r>
                <a:rPr kumimoji="1" lang="ja-JP" altLang="en-US" sz="700" dirty="0" err="1">
                  <a:latin typeface="+mn-ea"/>
                </a:rPr>
                <a:t>、</a:t>
              </a:r>
              <a:r>
                <a:rPr kumimoji="1" lang="en-US" altLang="ja-JP" sz="700" dirty="0">
                  <a:latin typeface="+mn-ea"/>
                </a:rPr>
                <a:t>Android</a:t>
              </a:r>
              <a:r>
                <a:rPr kumimoji="1" lang="ja-JP" altLang="en-US" sz="700" dirty="0">
                  <a:latin typeface="+mn-ea"/>
                </a:rPr>
                <a:t>ロゴ、</a:t>
              </a:r>
              <a:r>
                <a:rPr kumimoji="1" lang="en-US" altLang="ja-JP" sz="700" dirty="0">
                  <a:latin typeface="+mn-ea"/>
                </a:rPr>
                <a:t>Google Play</a:t>
              </a:r>
              <a:r>
                <a:rPr kumimoji="1" lang="ja-JP" altLang="en-US" sz="700" dirty="0" err="1">
                  <a:latin typeface="+mn-ea"/>
                </a:rPr>
                <a:t>、</a:t>
              </a:r>
              <a:r>
                <a:rPr kumimoji="1" lang="en-US" altLang="ja-JP" sz="700" dirty="0">
                  <a:latin typeface="+mn-ea"/>
                </a:rPr>
                <a:t>Google Play</a:t>
              </a:r>
              <a:r>
                <a:rPr kumimoji="1" lang="ja-JP" altLang="en-US" sz="700" dirty="0">
                  <a:latin typeface="+mn-ea"/>
                </a:rPr>
                <a:t>ロゴは、</a:t>
              </a:r>
              <a:r>
                <a:rPr kumimoji="1" lang="en-US" altLang="ja-JP" sz="700" dirty="0">
                  <a:latin typeface="+mn-ea"/>
                </a:rPr>
                <a:t>Google LLC </a:t>
              </a:r>
              <a:r>
                <a:rPr kumimoji="1" lang="ja-JP" altLang="en-US" sz="700" dirty="0">
                  <a:latin typeface="+mn-ea"/>
                </a:rPr>
                <a:t>の商標です。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2583B61-5E64-FE7A-3903-CCCCC715A7F9}"/>
                </a:ext>
              </a:extLst>
            </p:cNvPr>
            <p:cNvSpPr txBox="1"/>
            <p:nvPr userDrawn="1"/>
          </p:nvSpPr>
          <p:spPr>
            <a:xfrm>
              <a:off x="2184104" y="13148276"/>
              <a:ext cx="2663692" cy="92333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latin typeface="+mn-ea"/>
                </a:rPr>
                <a:t>アプリで気軽に</a:t>
              </a:r>
              <a:endParaRPr kumimoji="1" lang="en-US" altLang="ja-JP" b="1" dirty="0">
                <a:latin typeface="+mn-ea"/>
              </a:endParaRPr>
            </a:p>
            <a:p>
              <a:r>
                <a:rPr kumimoji="1" lang="ja-JP" altLang="en-US" b="1" dirty="0">
                  <a:latin typeface="+mn-ea"/>
                </a:rPr>
                <a:t>アクセスして</a:t>
              </a:r>
              <a:endParaRPr kumimoji="1" lang="en-US" altLang="ja-JP" b="1" dirty="0">
                <a:latin typeface="+mn-ea"/>
              </a:endParaRPr>
            </a:p>
            <a:p>
              <a:r>
                <a:rPr kumimoji="1" lang="ja-JP" altLang="en-US" b="1" dirty="0">
                  <a:latin typeface="+mn-ea"/>
                </a:rPr>
                <a:t>情報を活用しよう！</a:t>
              </a:r>
            </a:p>
          </p:txBody>
        </p: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32FE07B5-11B3-1784-E99C-B79583EFB20A}"/>
                </a:ext>
              </a:extLst>
            </p:cNvPr>
            <p:cNvGrpSpPr/>
            <p:nvPr userDrawn="1"/>
          </p:nvGrpSpPr>
          <p:grpSpPr>
            <a:xfrm>
              <a:off x="4407024" y="13407347"/>
              <a:ext cx="366852" cy="405189"/>
              <a:chOff x="4675530" y="13401098"/>
              <a:chExt cx="419911" cy="463793"/>
            </a:xfrm>
          </p:grpSpPr>
          <p:sp>
            <p:nvSpPr>
              <p:cNvPr id="19" name="二等辺三角形 18">
                <a:extLst>
                  <a:ext uri="{FF2B5EF4-FFF2-40B4-BE49-F238E27FC236}">
                    <a16:creationId xmlns:a16="http://schemas.microsoft.com/office/drawing/2014/main" id="{C2A812C2-B61A-2117-A7E7-17A499D13FCE}"/>
                  </a:ext>
                </a:extLst>
              </p:cNvPr>
              <p:cNvSpPr/>
              <p:nvPr/>
            </p:nvSpPr>
            <p:spPr>
              <a:xfrm rot="5400000">
                <a:off x="4730324" y="13499775"/>
                <a:ext cx="463785" cy="266448"/>
              </a:xfrm>
              <a:prstGeom prst="triangle">
                <a:avLst>
                  <a:gd name="adj" fmla="val 48460"/>
                </a:avLst>
              </a:prstGeom>
              <a:solidFill>
                <a:srgbClr val="B3E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20" name="二等辺三角形 19">
                <a:extLst>
                  <a:ext uri="{FF2B5EF4-FFF2-40B4-BE49-F238E27FC236}">
                    <a16:creationId xmlns:a16="http://schemas.microsoft.com/office/drawing/2014/main" id="{4BD029E6-CDA2-1701-1108-2898DE28B6DB}"/>
                  </a:ext>
                </a:extLst>
              </p:cNvPr>
              <p:cNvSpPr/>
              <p:nvPr/>
            </p:nvSpPr>
            <p:spPr>
              <a:xfrm rot="5400000">
                <a:off x="4576861" y="13499767"/>
                <a:ext cx="463785" cy="266448"/>
              </a:xfrm>
              <a:prstGeom prst="triangle">
                <a:avLst>
                  <a:gd name="adj" fmla="val 48460"/>
                </a:avLst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37569982-FDA1-125A-6D7B-611012C45BE3}"/>
                </a:ext>
              </a:extLst>
            </p:cNvPr>
            <p:cNvSpPr/>
            <p:nvPr userDrawn="1"/>
          </p:nvSpPr>
          <p:spPr>
            <a:xfrm>
              <a:off x="1341402" y="8677479"/>
              <a:ext cx="2496466" cy="1424295"/>
            </a:xfrm>
            <a:prstGeom prst="roundRect">
              <a:avLst>
                <a:gd name="adj" fmla="val 6613"/>
              </a:avLst>
            </a:prstGeom>
            <a:solidFill>
              <a:schemeClr val="bg1"/>
            </a:solidFill>
            <a:ln w="28575">
              <a:solidFill>
                <a:srgbClr val="FB7F3F"/>
              </a:solidFill>
            </a:ln>
            <a:effectLst>
              <a:outerShdw blurRad="50800" dist="38100" dir="2700000" algn="tl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E7061496-8C8E-A041-B703-16366BE95F8C}"/>
                </a:ext>
              </a:extLst>
            </p:cNvPr>
            <p:cNvSpPr/>
            <p:nvPr userDrawn="1"/>
          </p:nvSpPr>
          <p:spPr>
            <a:xfrm>
              <a:off x="4105337" y="8677479"/>
              <a:ext cx="2496466" cy="1424295"/>
            </a:xfrm>
            <a:prstGeom prst="roundRect">
              <a:avLst>
                <a:gd name="adj" fmla="val 6613"/>
              </a:avLst>
            </a:prstGeom>
            <a:solidFill>
              <a:schemeClr val="bg1"/>
            </a:solidFill>
            <a:ln w="28575">
              <a:solidFill>
                <a:srgbClr val="3B9ECD"/>
              </a:solidFill>
            </a:ln>
            <a:effectLst>
              <a:outerShdw blurRad="50800" dist="38100" dir="2700000" algn="tl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C8F70A97-CC8C-4017-A1A3-3103158B0B29}"/>
                </a:ext>
              </a:extLst>
            </p:cNvPr>
            <p:cNvSpPr/>
            <p:nvPr userDrawn="1"/>
          </p:nvSpPr>
          <p:spPr>
            <a:xfrm>
              <a:off x="6868648" y="8677479"/>
              <a:ext cx="2496466" cy="1424295"/>
            </a:xfrm>
            <a:prstGeom prst="roundRect">
              <a:avLst>
                <a:gd name="adj" fmla="val 6613"/>
              </a:avLst>
            </a:prstGeom>
            <a:solidFill>
              <a:schemeClr val="bg1"/>
            </a:solidFill>
            <a:ln w="28575">
              <a:solidFill>
                <a:srgbClr val="F2A3B6"/>
              </a:solidFill>
            </a:ln>
            <a:effectLst>
              <a:outerShdw blurRad="50800" dist="38100" dir="2700000" algn="tl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1DAA38EE-05E4-AD67-BC98-D93AE3B53A98}"/>
                </a:ext>
              </a:extLst>
            </p:cNvPr>
            <p:cNvGrpSpPr/>
            <p:nvPr userDrawn="1"/>
          </p:nvGrpSpPr>
          <p:grpSpPr>
            <a:xfrm rot="21380788">
              <a:off x="-396235" y="1975919"/>
              <a:ext cx="3918219" cy="937917"/>
              <a:chOff x="0" y="1465013"/>
              <a:chExt cx="3499676" cy="837729"/>
            </a:xfrm>
          </p:grpSpPr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781DAE43-1BD2-9F0E-6CFA-E99FE3A0E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19533" y="1465013"/>
                <a:ext cx="2532182" cy="837729"/>
              </a:xfrm>
              <a:prstGeom prst="rect">
                <a:avLst/>
              </a:prstGeom>
            </p:spPr>
          </p:pic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649BBC3-4943-0686-F434-A698D61FEC53}"/>
                  </a:ext>
                </a:extLst>
              </p:cNvPr>
              <p:cNvSpPr txBox="1"/>
              <p:nvPr/>
            </p:nvSpPr>
            <p:spPr>
              <a:xfrm>
                <a:off x="0" y="1656455"/>
                <a:ext cx="3499676" cy="42328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3600" spc="-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icrosoft Himalaya" panose="01010100010101010101" pitchFamily="2" charset="0"/>
                    <a:ea typeface="コーポレート・ロゴ ver2 Medium" panose="02000600000000000000" pitchFamily="2" charset="-128"/>
                    <a:cs typeface="Microsoft Himalaya" panose="01010100010101010101" pitchFamily="2" charset="0"/>
                  </a:rPr>
                  <a:t>あれもこれも</a:t>
                </a:r>
              </a:p>
            </p:txBody>
          </p:sp>
        </p:grp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F4E03323-2411-BB6B-F31D-637EA71ECC7F}"/>
                </a:ext>
              </a:extLst>
            </p:cNvPr>
            <p:cNvSpPr txBox="1"/>
            <p:nvPr userDrawn="1"/>
          </p:nvSpPr>
          <p:spPr>
            <a:xfrm>
              <a:off x="2928417" y="2042192"/>
              <a:ext cx="4834978" cy="92333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sz="5400" b="1" dirty="0">
                  <a:solidFill>
                    <a:srgbClr val="003366"/>
                  </a:solidFill>
                  <a:latin typeface="Microsoft Himalaya" panose="01010100010101010101" pitchFamily="2" charset="0"/>
                  <a:ea typeface="コーポレート・ロゴ ver2 Medium" panose="02000600000000000000" pitchFamily="2" charset="-128"/>
                  <a:cs typeface="Microsoft Himalaya" panose="01010100010101010101" pitchFamily="2" charset="0"/>
                </a:rPr>
                <a:t>就活サポート情報</a:t>
              </a: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49AE8ADA-B272-9628-78B1-2B164389ABEF}"/>
                </a:ext>
              </a:extLst>
            </p:cNvPr>
            <p:cNvGrpSpPr/>
            <p:nvPr userDrawn="1"/>
          </p:nvGrpSpPr>
          <p:grpSpPr>
            <a:xfrm>
              <a:off x="3573127" y="1118781"/>
              <a:ext cx="3545558" cy="912612"/>
              <a:chOff x="11371035" y="1912590"/>
              <a:chExt cx="3545558" cy="912612"/>
            </a:xfrm>
          </p:grpSpPr>
          <p:sp>
            <p:nvSpPr>
              <p:cNvPr id="29" name="四角形: 角を丸くする 28">
                <a:extLst>
                  <a:ext uri="{FF2B5EF4-FFF2-40B4-BE49-F238E27FC236}">
                    <a16:creationId xmlns:a16="http://schemas.microsoft.com/office/drawing/2014/main" id="{7A9B9D5A-8232-96C9-3C36-487FCCCA02EC}"/>
                  </a:ext>
                </a:extLst>
              </p:cNvPr>
              <p:cNvSpPr/>
              <p:nvPr/>
            </p:nvSpPr>
            <p:spPr>
              <a:xfrm>
                <a:off x="11466545" y="1912590"/>
                <a:ext cx="633046" cy="633046"/>
              </a:xfrm>
              <a:prstGeom prst="roundRect">
                <a:avLst>
                  <a:gd name="adj" fmla="val 7525"/>
                </a:avLst>
              </a:prstGeom>
              <a:solidFill>
                <a:srgbClr val="0F9ED5"/>
              </a:solidFill>
              <a:ln>
                <a:solidFill>
                  <a:srgbClr val="00336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 </a:t>
                </a:r>
                <a:endParaRPr kumimoji="1" lang="ja-JP" altLang="en-US" dirty="0"/>
              </a:p>
            </p:txBody>
          </p:sp>
          <p:sp>
            <p:nvSpPr>
              <p:cNvPr id="30" name="四角形: 角を丸くする 29">
                <a:extLst>
                  <a:ext uri="{FF2B5EF4-FFF2-40B4-BE49-F238E27FC236}">
                    <a16:creationId xmlns:a16="http://schemas.microsoft.com/office/drawing/2014/main" id="{25D0C7D4-040B-9DB1-285E-35D98CF3F661}"/>
                  </a:ext>
                </a:extLst>
              </p:cNvPr>
              <p:cNvSpPr/>
              <p:nvPr/>
            </p:nvSpPr>
            <p:spPr>
              <a:xfrm>
                <a:off x="12184300" y="1912590"/>
                <a:ext cx="633046" cy="633046"/>
              </a:xfrm>
              <a:prstGeom prst="roundRect">
                <a:avLst>
                  <a:gd name="adj" fmla="val 7525"/>
                </a:avLst>
              </a:prstGeom>
              <a:solidFill>
                <a:srgbClr val="0F9ED5"/>
              </a:solidFill>
              <a:ln>
                <a:solidFill>
                  <a:srgbClr val="00336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 </a:t>
                </a:r>
                <a:endParaRPr kumimoji="1" lang="ja-JP" altLang="en-US" dirty="0"/>
              </a:p>
            </p:txBody>
          </p:sp>
          <p:sp>
            <p:nvSpPr>
              <p:cNvPr id="31" name="四角形: 角を丸くする 30">
                <a:extLst>
                  <a:ext uri="{FF2B5EF4-FFF2-40B4-BE49-F238E27FC236}">
                    <a16:creationId xmlns:a16="http://schemas.microsoft.com/office/drawing/2014/main" id="{E3733D6A-7754-4BA8-9DE5-1D131938DD37}"/>
                  </a:ext>
                </a:extLst>
              </p:cNvPr>
              <p:cNvSpPr/>
              <p:nvPr/>
            </p:nvSpPr>
            <p:spPr>
              <a:xfrm>
                <a:off x="12902055" y="1912590"/>
                <a:ext cx="633046" cy="633046"/>
              </a:xfrm>
              <a:prstGeom prst="roundRect">
                <a:avLst>
                  <a:gd name="adj" fmla="val 7525"/>
                </a:avLst>
              </a:prstGeom>
              <a:solidFill>
                <a:srgbClr val="0F9ED5"/>
              </a:solidFill>
              <a:ln>
                <a:solidFill>
                  <a:srgbClr val="00336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 </a:t>
                </a:r>
                <a:endParaRPr kumimoji="1" lang="ja-JP" altLang="en-US" dirty="0"/>
              </a:p>
            </p:txBody>
          </p:sp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5107FD11-1C9F-6FA2-FC84-A586352909E3}"/>
                  </a:ext>
                </a:extLst>
              </p:cNvPr>
              <p:cNvSpPr/>
              <p:nvPr/>
            </p:nvSpPr>
            <p:spPr>
              <a:xfrm>
                <a:off x="13631535" y="1912590"/>
                <a:ext cx="633046" cy="633046"/>
              </a:xfrm>
              <a:prstGeom prst="roundRect">
                <a:avLst>
                  <a:gd name="adj" fmla="val 7525"/>
                </a:avLst>
              </a:prstGeom>
              <a:solidFill>
                <a:srgbClr val="0F9ED5"/>
              </a:solidFill>
              <a:ln>
                <a:solidFill>
                  <a:srgbClr val="00336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 </a:t>
                </a:r>
                <a:endParaRPr kumimoji="1" lang="ja-JP" altLang="en-US" dirty="0"/>
              </a:p>
            </p:txBody>
          </p:sp>
          <p:grpSp>
            <p:nvGrpSpPr>
              <p:cNvPr id="33" name="グループ化 32">
                <a:extLst>
                  <a:ext uri="{FF2B5EF4-FFF2-40B4-BE49-F238E27FC236}">
                    <a16:creationId xmlns:a16="http://schemas.microsoft.com/office/drawing/2014/main" id="{09F744D9-2AFA-ACDB-1C7E-FF1C5FAB6CAB}"/>
                  </a:ext>
                </a:extLst>
              </p:cNvPr>
              <p:cNvGrpSpPr/>
              <p:nvPr/>
            </p:nvGrpSpPr>
            <p:grpSpPr>
              <a:xfrm>
                <a:off x="11371035" y="1942419"/>
                <a:ext cx="3545558" cy="882783"/>
                <a:chOff x="11392614" y="1238226"/>
                <a:chExt cx="3545558" cy="882783"/>
              </a:xfrm>
            </p:grpSpPr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5BADBE8A-EB43-871A-5A6D-8921BEBDBBF9}"/>
                    </a:ext>
                  </a:extLst>
                </p:cNvPr>
                <p:cNvSpPr txBox="1"/>
                <p:nvPr/>
              </p:nvSpPr>
              <p:spPr>
                <a:xfrm>
                  <a:off x="11392614" y="1238226"/>
                  <a:ext cx="788999" cy="83099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kumimoji="1" lang="ja-JP" altLang="en-US" sz="4800" b="1" dirty="0">
                      <a:solidFill>
                        <a:schemeClr val="bg1"/>
                      </a:solidFill>
                      <a:latin typeface="Microsoft Himalaya" panose="01010100010101010101" pitchFamily="2" charset="0"/>
                      <a:ea typeface="コーポレート・ロゴ ver2 Medium" panose="02000600000000000000" pitchFamily="2" charset="-128"/>
                      <a:cs typeface="Microsoft Himalaya" panose="01010100010101010101" pitchFamily="2" charset="0"/>
                    </a:rPr>
                    <a:t>大</a:t>
                  </a:r>
                </a:p>
              </p:txBody>
            </p:sp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E8C338C6-93C8-96BE-3E86-393BE914EA9D}"/>
                    </a:ext>
                  </a:extLst>
                </p:cNvPr>
                <p:cNvSpPr txBox="1"/>
                <p:nvPr/>
              </p:nvSpPr>
              <p:spPr>
                <a:xfrm>
                  <a:off x="12118462" y="1238226"/>
                  <a:ext cx="788998" cy="83099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kumimoji="1" lang="ja-JP" altLang="en-US" sz="4800" b="1" dirty="0">
                      <a:solidFill>
                        <a:schemeClr val="bg1"/>
                      </a:solidFill>
                      <a:latin typeface="Microsoft Himalaya" panose="01010100010101010101" pitchFamily="2" charset="0"/>
                      <a:ea typeface="コーポレート・ロゴ ver2 Medium" panose="02000600000000000000" pitchFamily="2" charset="-128"/>
                      <a:cs typeface="Microsoft Himalaya" panose="01010100010101010101" pitchFamily="2" charset="0"/>
                    </a:rPr>
                    <a:t>学</a:t>
                  </a:r>
                </a:p>
              </p:txBody>
            </p:sp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1A30053B-CA20-5F16-6939-12734D041608}"/>
                    </a:ext>
                  </a:extLst>
                </p:cNvPr>
                <p:cNvSpPr txBox="1"/>
                <p:nvPr/>
              </p:nvSpPr>
              <p:spPr>
                <a:xfrm>
                  <a:off x="12832171" y="1238226"/>
                  <a:ext cx="788999" cy="83099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kumimoji="1" lang="ja-JP" altLang="en-US" sz="4800" b="1" dirty="0">
                      <a:solidFill>
                        <a:schemeClr val="bg1"/>
                      </a:solidFill>
                      <a:latin typeface="Microsoft Himalaya" panose="01010100010101010101" pitchFamily="2" charset="0"/>
                      <a:ea typeface="コーポレート・ロゴ ver2 Medium" panose="02000600000000000000" pitchFamily="2" charset="-128"/>
                      <a:cs typeface="Microsoft Himalaya" panose="01010100010101010101" pitchFamily="2" charset="0"/>
                    </a:rPr>
                    <a:t>提</a:t>
                  </a:r>
                </a:p>
              </p:txBody>
            </p:sp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ABA96D5F-A5E5-A0FC-D49F-050B7EFBE7C5}"/>
                    </a:ext>
                  </a:extLst>
                </p:cNvPr>
                <p:cNvSpPr txBox="1"/>
                <p:nvPr/>
              </p:nvSpPr>
              <p:spPr>
                <a:xfrm>
                  <a:off x="13566110" y="1238226"/>
                  <a:ext cx="788999" cy="83099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kumimoji="1" lang="ja-JP" altLang="en-US" sz="4800" b="1" dirty="0">
                      <a:solidFill>
                        <a:schemeClr val="bg1"/>
                      </a:solidFill>
                      <a:latin typeface="Microsoft Himalaya" panose="01010100010101010101" pitchFamily="2" charset="0"/>
                      <a:ea typeface="コーポレート・ロゴ ver2 Medium" panose="02000600000000000000" pitchFamily="2" charset="-128"/>
                      <a:cs typeface="Microsoft Himalaya" panose="01010100010101010101" pitchFamily="2" charset="0"/>
                    </a:rPr>
                    <a:t>供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65B21E93-53CE-E583-745A-A8CA19FF7B8F}"/>
                    </a:ext>
                  </a:extLst>
                </p:cNvPr>
                <p:cNvSpPr txBox="1"/>
                <p:nvPr/>
              </p:nvSpPr>
              <p:spPr>
                <a:xfrm>
                  <a:off x="14251766" y="1290012"/>
                  <a:ext cx="686406" cy="83099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kumimoji="1" lang="ja-JP" altLang="en-US" sz="4800" b="1" dirty="0">
                      <a:solidFill>
                        <a:srgbClr val="003366"/>
                      </a:solidFill>
                      <a:latin typeface="Microsoft Himalaya" panose="01010100010101010101" pitchFamily="2" charset="0"/>
                      <a:ea typeface="コーポレート・ロゴ ver2 Medium" panose="02000600000000000000" pitchFamily="2" charset="-128"/>
                      <a:cs typeface="Microsoft Himalaya" panose="01010100010101010101" pitchFamily="2" charset="0"/>
                    </a:rPr>
                    <a:t>の</a:t>
                  </a:r>
                </a:p>
              </p:txBody>
            </p:sp>
          </p:grp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7BAACADF-455A-2FB1-A542-9AD6ECE0B9E7}"/>
                </a:ext>
              </a:extLst>
            </p:cNvPr>
            <p:cNvGrpSpPr/>
            <p:nvPr userDrawn="1"/>
          </p:nvGrpSpPr>
          <p:grpSpPr>
            <a:xfrm>
              <a:off x="2247585" y="8342305"/>
              <a:ext cx="684100" cy="684100"/>
              <a:chOff x="2147927" y="8235056"/>
              <a:chExt cx="883416" cy="883416"/>
            </a:xfrm>
          </p:grpSpPr>
          <p:sp>
            <p:nvSpPr>
              <p:cNvPr id="40" name="楕円 39">
                <a:extLst>
                  <a:ext uri="{FF2B5EF4-FFF2-40B4-BE49-F238E27FC236}">
                    <a16:creationId xmlns:a16="http://schemas.microsoft.com/office/drawing/2014/main" id="{F01637E6-DDB4-4603-8734-F4A17F64E010}"/>
                  </a:ext>
                </a:extLst>
              </p:cNvPr>
              <p:cNvSpPr/>
              <p:nvPr/>
            </p:nvSpPr>
            <p:spPr>
              <a:xfrm>
                <a:off x="2147927" y="8235056"/>
                <a:ext cx="883416" cy="883416"/>
              </a:xfrm>
              <a:prstGeom prst="ellipse">
                <a:avLst/>
              </a:prstGeom>
              <a:solidFill>
                <a:srgbClr val="FB7F3F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1" name="図 40">
                <a:extLst>
                  <a:ext uri="{FF2B5EF4-FFF2-40B4-BE49-F238E27FC236}">
                    <a16:creationId xmlns:a16="http://schemas.microsoft.com/office/drawing/2014/main" id="{C2760F48-0AC7-1D3A-E47D-173438FDC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76047" y="8363531"/>
                <a:ext cx="791715" cy="616801"/>
              </a:xfrm>
              <a:prstGeom prst="rect">
                <a:avLst/>
              </a:prstGeom>
            </p:spPr>
          </p:pic>
        </p:grp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B7663F49-BD4B-D70E-ABED-B36730496604}"/>
                </a:ext>
              </a:extLst>
            </p:cNvPr>
            <p:cNvGrpSpPr/>
            <p:nvPr userDrawn="1"/>
          </p:nvGrpSpPr>
          <p:grpSpPr>
            <a:xfrm>
              <a:off x="5003906" y="8342355"/>
              <a:ext cx="684000" cy="684000"/>
              <a:chOff x="4911862" y="8235056"/>
              <a:chExt cx="883416" cy="883416"/>
            </a:xfrm>
          </p:grpSpPr>
          <p:sp>
            <p:nvSpPr>
              <p:cNvPr id="43" name="楕円 42">
                <a:extLst>
                  <a:ext uri="{FF2B5EF4-FFF2-40B4-BE49-F238E27FC236}">
                    <a16:creationId xmlns:a16="http://schemas.microsoft.com/office/drawing/2014/main" id="{73F34577-4046-D3E8-D810-64C902AE8E6B}"/>
                  </a:ext>
                </a:extLst>
              </p:cNvPr>
              <p:cNvSpPr/>
              <p:nvPr/>
            </p:nvSpPr>
            <p:spPr>
              <a:xfrm>
                <a:off x="4911862" y="8235056"/>
                <a:ext cx="883416" cy="883416"/>
              </a:xfrm>
              <a:prstGeom prst="ellipse">
                <a:avLst/>
              </a:prstGeom>
              <a:solidFill>
                <a:srgbClr val="3B9ECD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884619B2-D1DE-0BBC-17AC-BC406E954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58484" y="8344060"/>
                <a:ext cx="761445" cy="593218"/>
              </a:xfrm>
              <a:prstGeom prst="rect">
                <a:avLst/>
              </a:prstGeom>
            </p:spPr>
          </p:pic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B8952877-55F5-51D7-51E7-233DA9E50260}"/>
                </a:ext>
              </a:extLst>
            </p:cNvPr>
            <p:cNvGrpSpPr/>
            <p:nvPr userDrawn="1"/>
          </p:nvGrpSpPr>
          <p:grpSpPr>
            <a:xfrm>
              <a:off x="7774881" y="8342355"/>
              <a:ext cx="684000" cy="684000"/>
              <a:chOff x="7675173" y="8235056"/>
              <a:chExt cx="883416" cy="883416"/>
            </a:xfrm>
          </p:grpSpPr>
          <p:sp>
            <p:nvSpPr>
              <p:cNvPr id="46" name="楕円 45">
                <a:extLst>
                  <a:ext uri="{FF2B5EF4-FFF2-40B4-BE49-F238E27FC236}">
                    <a16:creationId xmlns:a16="http://schemas.microsoft.com/office/drawing/2014/main" id="{9EA1648B-4CB4-7D45-1790-E9036E9A5542}"/>
                  </a:ext>
                </a:extLst>
              </p:cNvPr>
              <p:cNvSpPr/>
              <p:nvPr/>
            </p:nvSpPr>
            <p:spPr>
              <a:xfrm>
                <a:off x="7675173" y="8235056"/>
                <a:ext cx="883416" cy="883416"/>
              </a:xfrm>
              <a:prstGeom prst="ellipse">
                <a:avLst/>
              </a:prstGeom>
              <a:solidFill>
                <a:srgbClr val="F2A3B6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7" name="図 46">
                <a:extLst>
                  <a:ext uri="{FF2B5EF4-FFF2-40B4-BE49-F238E27FC236}">
                    <a16:creationId xmlns:a16="http://schemas.microsoft.com/office/drawing/2014/main" id="{2BF2CF99-3770-6A71-DF50-0FE002284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721794" y="8370899"/>
                <a:ext cx="790173" cy="615599"/>
              </a:xfrm>
              <a:prstGeom prst="rect">
                <a:avLst/>
              </a:prstGeom>
            </p:spPr>
          </p:pic>
        </p:grpSp>
        <p:sp>
          <p:nvSpPr>
            <p:cNvPr id="48" name="四角形: 角を丸くする 47">
              <a:extLst>
                <a:ext uri="{FF2B5EF4-FFF2-40B4-BE49-F238E27FC236}">
                  <a16:creationId xmlns:a16="http://schemas.microsoft.com/office/drawing/2014/main" id="{524DE620-8715-E33E-03A7-51BF07466FCF}"/>
                </a:ext>
              </a:extLst>
            </p:cNvPr>
            <p:cNvSpPr/>
            <p:nvPr userDrawn="1"/>
          </p:nvSpPr>
          <p:spPr>
            <a:xfrm>
              <a:off x="4105337" y="10872063"/>
              <a:ext cx="2496466" cy="1424295"/>
            </a:xfrm>
            <a:prstGeom prst="roundRect">
              <a:avLst>
                <a:gd name="adj" fmla="val 6613"/>
              </a:avLst>
            </a:prstGeom>
            <a:solidFill>
              <a:schemeClr val="bg1"/>
            </a:solidFill>
            <a:ln w="28575">
              <a:solidFill>
                <a:srgbClr val="E5CD60"/>
              </a:solidFill>
            </a:ln>
            <a:effectLst>
              <a:outerShdw blurRad="50800" dist="38100" dir="2700000" algn="tl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四角形: 角を丸くする 48">
              <a:extLst>
                <a:ext uri="{FF2B5EF4-FFF2-40B4-BE49-F238E27FC236}">
                  <a16:creationId xmlns:a16="http://schemas.microsoft.com/office/drawing/2014/main" id="{00E1E87F-907B-F181-8E61-A011A948C9E6}"/>
                </a:ext>
              </a:extLst>
            </p:cNvPr>
            <p:cNvSpPr/>
            <p:nvPr userDrawn="1"/>
          </p:nvSpPr>
          <p:spPr>
            <a:xfrm>
              <a:off x="6868648" y="10872063"/>
              <a:ext cx="2496466" cy="1424295"/>
            </a:xfrm>
            <a:prstGeom prst="roundRect">
              <a:avLst>
                <a:gd name="adj" fmla="val 6613"/>
              </a:avLst>
            </a:prstGeom>
            <a:solidFill>
              <a:schemeClr val="bg1"/>
            </a:solidFill>
            <a:ln w="28575">
              <a:solidFill>
                <a:srgbClr val="5468AF"/>
              </a:solidFill>
            </a:ln>
            <a:effectLst>
              <a:outerShdw blurRad="50800" dist="38100" dir="2700000" algn="tl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08E48F0A-32E8-9955-C299-509656D49081}"/>
                </a:ext>
              </a:extLst>
            </p:cNvPr>
            <p:cNvGrpSpPr/>
            <p:nvPr userDrawn="1"/>
          </p:nvGrpSpPr>
          <p:grpSpPr>
            <a:xfrm>
              <a:off x="7774881" y="10529341"/>
              <a:ext cx="684000" cy="684000"/>
              <a:chOff x="7675173" y="10429640"/>
              <a:chExt cx="883416" cy="883416"/>
            </a:xfrm>
          </p:grpSpPr>
          <p:sp>
            <p:nvSpPr>
              <p:cNvPr id="54" name="楕円 53">
                <a:extLst>
                  <a:ext uri="{FF2B5EF4-FFF2-40B4-BE49-F238E27FC236}">
                    <a16:creationId xmlns:a16="http://schemas.microsoft.com/office/drawing/2014/main" id="{246205CC-2AF9-C352-7A64-8C8889248E18}"/>
                  </a:ext>
                </a:extLst>
              </p:cNvPr>
              <p:cNvSpPr/>
              <p:nvPr/>
            </p:nvSpPr>
            <p:spPr>
              <a:xfrm>
                <a:off x="7675173" y="10429640"/>
                <a:ext cx="883416" cy="883416"/>
              </a:xfrm>
              <a:prstGeom prst="ellipse">
                <a:avLst/>
              </a:prstGeom>
              <a:solidFill>
                <a:srgbClr val="5468AF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55" name="図 54">
                <a:extLst>
                  <a:ext uri="{FF2B5EF4-FFF2-40B4-BE49-F238E27FC236}">
                    <a16:creationId xmlns:a16="http://schemas.microsoft.com/office/drawing/2014/main" id="{F8F3C39D-90C5-F6E8-8A43-E2497895E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721794" y="10565483"/>
                <a:ext cx="790172" cy="615599"/>
              </a:xfrm>
              <a:prstGeom prst="rect">
                <a:avLst/>
              </a:prstGeom>
            </p:spPr>
          </p:pic>
        </p:grpSp>
        <p:pic>
          <p:nvPicPr>
            <p:cNvPr id="56" name="図 55" descr="グラフィカル ユーザー インターフェイス, テキスト, アプリケーション, チャットまたはテキスト メッセージ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0BE2F881-A925-F7D6-1131-E5A785980F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00000">
              <a:off x="1265178" y="10628085"/>
              <a:ext cx="1213807" cy="2427613"/>
            </a:xfrm>
            <a:prstGeom prst="rect">
              <a:avLst/>
            </a:prstGeom>
          </p:spPr>
        </p:pic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E9C41AF2-D49C-D0DC-626C-3C56C44A5825}"/>
                </a:ext>
              </a:extLst>
            </p:cNvPr>
            <p:cNvGrpSpPr/>
            <p:nvPr userDrawn="1"/>
          </p:nvGrpSpPr>
          <p:grpSpPr>
            <a:xfrm>
              <a:off x="1674950" y="11041968"/>
              <a:ext cx="2310210" cy="1353638"/>
              <a:chOff x="1536568" y="11138968"/>
              <a:chExt cx="2310210" cy="1353638"/>
            </a:xfrm>
          </p:grpSpPr>
          <p:pic>
            <p:nvPicPr>
              <p:cNvPr id="58" name="図 57">
                <a:extLst>
                  <a:ext uri="{FF2B5EF4-FFF2-40B4-BE49-F238E27FC236}">
                    <a16:creationId xmlns:a16="http://schemas.microsoft.com/office/drawing/2014/main" id="{B0AC4EFC-68E2-4484-0698-F8B0CE2CCF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36568" y="11138968"/>
                <a:ext cx="2310210" cy="1353638"/>
              </a:xfrm>
              <a:prstGeom prst="rect">
                <a:avLst/>
              </a:prstGeom>
            </p:spPr>
          </p:pic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E092C324-7709-CA08-524B-44F7319E4F9D}"/>
                  </a:ext>
                </a:extLst>
              </p:cNvPr>
              <p:cNvSpPr txBox="1"/>
              <p:nvPr/>
            </p:nvSpPr>
            <p:spPr>
              <a:xfrm>
                <a:off x="1782947" y="11319184"/>
                <a:ext cx="1810111" cy="9950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kumimoji="1" lang="ja-JP" altLang="en-US" sz="2400" b="1" dirty="0">
                    <a:solidFill>
                      <a:srgbClr val="003366"/>
                    </a:solidFill>
                    <a:latin typeface="コーポレート・ロゴ ver2 Medium" panose="02000600000000000000" pitchFamily="2" charset="-128"/>
                    <a:ea typeface="コーポレート・ロゴ ver2 Medium" panose="02000600000000000000" pitchFamily="2" charset="-128"/>
                  </a:rPr>
                  <a:t>今すぐ</a:t>
                </a:r>
                <a:endParaRPr kumimoji="1" lang="en-US" altLang="ja-JP" sz="2400" b="1" dirty="0">
                  <a:solidFill>
                    <a:srgbClr val="003366"/>
                  </a:solidFill>
                  <a:latin typeface="コーポレート・ロゴ ver2 Medium" panose="02000600000000000000" pitchFamily="2" charset="-128"/>
                  <a:ea typeface="コーポレート・ロゴ ver2 Medium" panose="02000600000000000000" pitchFamily="2" charset="-128"/>
                </a:endParaRPr>
              </a:p>
              <a:p>
                <a:pPr algn="ctr">
                  <a:lnSpc>
                    <a:spcPts val="2400"/>
                  </a:lnSpc>
                </a:pPr>
                <a:r>
                  <a:rPr kumimoji="1" lang="ja-JP" altLang="en-US" sz="2400" b="1" dirty="0">
                    <a:solidFill>
                      <a:srgbClr val="003366"/>
                    </a:solidFill>
                    <a:latin typeface="コーポレート・ロゴ ver2 Medium" panose="02000600000000000000" pitchFamily="2" charset="-128"/>
                    <a:ea typeface="コーポレート・ロゴ ver2 Medium" panose="02000600000000000000" pitchFamily="2" charset="-128"/>
                  </a:rPr>
                  <a:t>ダウンロード！</a:t>
                </a:r>
                <a:endParaRPr kumimoji="1" lang="en-US" altLang="ja-JP" sz="2400" b="1" dirty="0">
                  <a:solidFill>
                    <a:srgbClr val="003366"/>
                  </a:solidFill>
                  <a:latin typeface="コーポレート・ロゴ ver2 Medium" panose="02000600000000000000" pitchFamily="2" charset="-128"/>
                  <a:ea typeface="コーポレート・ロゴ ver2 Medium" panose="02000600000000000000" pitchFamily="2" charset="-128"/>
                </a:endParaRPr>
              </a:p>
              <a:p>
                <a:pPr algn="ctr">
                  <a:lnSpc>
                    <a:spcPts val="2400"/>
                  </a:lnSpc>
                </a:pPr>
                <a:r>
                  <a:rPr kumimoji="1" lang="ja-JP" altLang="en-US" sz="1600" b="1" dirty="0">
                    <a:solidFill>
                      <a:srgbClr val="003366"/>
                    </a:solidFill>
                    <a:latin typeface="コーポレート・ロゴ ver2 Medium" panose="02000600000000000000" pitchFamily="2" charset="-128"/>
                    <a:ea typeface="コーポレート・ロゴ ver2 Medium" panose="02000600000000000000" pitchFamily="2" charset="-128"/>
                  </a:rPr>
                  <a:t>（無料）</a:t>
                </a:r>
              </a:p>
            </p:txBody>
          </p:sp>
        </p:grpSp>
        <p:pic>
          <p:nvPicPr>
            <p:cNvPr id="60" name="図 59" descr="アイコン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B15A2A0C-C4FB-AA41-6881-80E9D8129D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00000">
              <a:off x="1872924" y="12020945"/>
              <a:ext cx="749321" cy="749321"/>
            </a:xfrm>
            <a:prstGeom prst="rect">
              <a:avLst/>
            </a:prstGeom>
          </p:spPr>
        </p:pic>
        <p:sp>
          <p:nvSpPr>
            <p:cNvPr id="61" name="四角形: 角を丸くする 60">
              <a:extLst>
                <a:ext uri="{FF2B5EF4-FFF2-40B4-BE49-F238E27FC236}">
                  <a16:creationId xmlns:a16="http://schemas.microsoft.com/office/drawing/2014/main" id="{737E8BF4-7CD0-5A72-4BD6-056A79890D68}"/>
                </a:ext>
              </a:extLst>
            </p:cNvPr>
            <p:cNvSpPr/>
            <p:nvPr userDrawn="1"/>
          </p:nvSpPr>
          <p:spPr>
            <a:xfrm>
              <a:off x="1786822" y="5042106"/>
              <a:ext cx="6985219" cy="342644"/>
            </a:xfrm>
            <a:prstGeom prst="roundRect">
              <a:avLst>
                <a:gd name="adj" fmla="val 50000"/>
              </a:avLst>
            </a:prstGeom>
            <a:solidFill>
              <a:srgbClr val="FFD8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70371D8D-BDA7-E01B-A2A7-AA01A4E8D313}"/>
                </a:ext>
              </a:extLst>
            </p:cNvPr>
            <p:cNvSpPr txBox="1"/>
            <p:nvPr userDrawn="1"/>
          </p:nvSpPr>
          <p:spPr>
            <a:xfrm>
              <a:off x="1570235" y="3011552"/>
              <a:ext cx="7673896" cy="2778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0000"/>
                </a:lnSpc>
              </a:pPr>
              <a:r>
                <a:rPr kumimoji="1" lang="ja-JP" altLang="en-US" sz="9600" b="1" spc="-650" dirty="0">
                  <a:solidFill>
                    <a:srgbClr val="003366"/>
                  </a:solidFill>
                  <a:latin typeface="Microsoft Himalaya" panose="01010100010101010101" pitchFamily="2" charset="0"/>
                  <a:ea typeface="コーポレート・ロゴ ver2 Medium" panose="02000600000000000000" pitchFamily="2" charset="-128"/>
                  <a:cs typeface="Microsoft Himalaya" panose="01010100010101010101" pitchFamily="2" charset="0"/>
                </a:rPr>
                <a:t>使わないなんて</a:t>
              </a:r>
              <a:endParaRPr kumimoji="1" lang="en-US" altLang="ja-JP" sz="9600" b="1" spc="-650" dirty="0">
                <a:solidFill>
                  <a:srgbClr val="003366"/>
                </a:solidFill>
                <a:latin typeface="Microsoft Himalaya" panose="01010100010101010101" pitchFamily="2" charset="0"/>
                <a:ea typeface="コーポレート・ロゴ ver2 Medium" panose="02000600000000000000" pitchFamily="2" charset="-128"/>
                <a:cs typeface="Microsoft Himalaya" panose="01010100010101010101" pitchFamily="2" charset="0"/>
              </a:endParaRPr>
            </a:p>
            <a:p>
              <a:pPr algn="ctr">
                <a:lnSpc>
                  <a:spcPts val="10000"/>
                </a:lnSpc>
              </a:pPr>
              <a:r>
                <a:rPr kumimoji="1" lang="ja-JP" altLang="en-US" sz="11500" b="1" spc="-650" dirty="0">
                  <a:solidFill>
                    <a:srgbClr val="003366"/>
                  </a:solidFill>
                  <a:latin typeface="Microsoft Himalaya" panose="01010100010101010101" pitchFamily="2" charset="0"/>
                  <a:ea typeface="コーポレート・ロゴ ver2 Medium" panose="02000600000000000000" pitchFamily="2" charset="-128"/>
                  <a:cs typeface="Microsoft Himalaya" panose="01010100010101010101" pitchFamily="2" charset="0"/>
                </a:rPr>
                <a:t>もったいない</a:t>
              </a:r>
              <a:r>
                <a:rPr kumimoji="1" lang="ja-JP" altLang="en-US" sz="9600" b="1" spc="-650" dirty="0">
                  <a:solidFill>
                    <a:srgbClr val="003366"/>
                  </a:solidFill>
                  <a:latin typeface="Microsoft Himalaya" panose="01010100010101010101" pitchFamily="2" charset="0"/>
                  <a:ea typeface="コーポレート・ロゴ ver2 Medium" panose="02000600000000000000" pitchFamily="2" charset="-128"/>
                  <a:cs typeface="Microsoft Himalaya" panose="01010100010101010101" pitchFamily="2" charset="0"/>
                </a:rPr>
                <a:t>！</a:t>
              </a:r>
            </a:p>
          </p:txBody>
        </p:sp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2452A3F8-8B26-185A-CB74-CA5F9E8720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9816" y="5261023"/>
              <a:ext cx="8792180" cy="2748370"/>
            </a:xfrm>
            <a:prstGeom prst="rect">
              <a:avLst/>
            </a:prstGeom>
          </p:spPr>
        </p:pic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2B24818B-1131-64B4-2286-DC452EDB12B2}"/>
                </a:ext>
              </a:extLst>
            </p:cNvPr>
            <p:cNvSpPr/>
            <p:nvPr userDrawn="1"/>
          </p:nvSpPr>
          <p:spPr>
            <a:xfrm>
              <a:off x="725683" y="7298479"/>
              <a:ext cx="9240030" cy="918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アイコン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4D391A4A-39CB-31C9-A51D-3CFEBB0B80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685" y="10509734"/>
              <a:ext cx="720443" cy="723214"/>
            </a:xfrm>
            <a:prstGeom prst="rect">
              <a:avLst/>
            </a:prstGeom>
          </p:spPr>
        </p:pic>
        <p:pic>
          <p:nvPicPr>
            <p:cNvPr id="67" name="図 66" descr="グラフィカル ユーザー インターフェイス, テキスト, チャットまたはテキスト メッセージ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9B6B1D94-F364-524F-E305-0AF69B4F96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020" y="13290019"/>
              <a:ext cx="634328" cy="639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79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F10033F-6025-4CE6-82B8-DDBAF6F05AE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19D38E4-D927-40A3-A53A-A036A6533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26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F10033F-6025-4CE6-82B8-DDBAF6F05AE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19D38E4-D927-40A3-A53A-A036A6533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6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27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  <a:prstGeom prst="rect">
            <a:avLst/>
          </a:prstGeo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F10033F-6025-4CE6-82B8-DDBAF6F05AE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19D38E4-D927-40A3-A53A-A036A6533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07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F10033F-6025-4CE6-82B8-DDBAF6F05AE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19D38E4-D927-40A3-A53A-A036A6533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2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F10033F-6025-4CE6-82B8-DDBAF6F05AE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19D38E4-D927-40A3-A53A-A036A6533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78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F10033F-6025-4CE6-82B8-DDBAF6F05AE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19D38E4-D927-40A3-A53A-A036A6533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02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F10033F-6025-4CE6-82B8-DDBAF6F05AE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19D38E4-D927-40A3-A53A-A036A6533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79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  <a:prstGeom prst="rect">
            <a:avLst/>
          </a:prstGeo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  <a:prstGeom prst="rect">
            <a:avLst/>
          </a:prstGeo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F10033F-6025-4CE6-82B8-DDBAF6F05AE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19D38E4-D927-40A3-A53A-A036A6533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97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  <a:prstGeom prst="rect">
            <a:avLst/>
          </a:prstGeo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F10033F-6025-4CE6-82B8-DDBAF6F05AE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19D38E4-D927-40A3-A53A-A036A6533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39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46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5B0AC78-9F55-00E4-3A56-5CE704A1B6F0}"/>
              </a:ext>
            </a:extLst>
          </p:cNvPr>
          <p:cNvGrpSpPr/>
          <p:nvPr/>
        </p:nvGrpSpPr>
        <p:grpSpPr>
          <a:xfrm>
            <a:off x="-1" y="1"/>
            <a:ext cx="10691814" cy="15121659"/>
            <a:chOff x="-1" y="1"/>
            <a:chExt cx="7559677" cy="10691811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D5D12586-C402-A27D-1782-4B5B965CC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78904" y="3604152"/>
              <a:ext cx="4801864" cy="678263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4847222-B8F8-1506-4DE7-0AE075DAF035}"/>
                </a:ext>
              </a:extLst>
            </p:cNvPr>
            <p:cNvSpPr/>
            <p:nvPr/>
          </p:nvSpPr>
          <p:spPr>
            <a:xfrm>
              <a:off x="1502705" y="3720592"/>
              <a:ext cx="2937608" cy="3842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B93630B-DDD9-87C9-EE4F-57FC0364EF42}"/>
                </a:ext>
              </a:extLst>
            </p:cNvPr>
            <p:cNvSpPr/>
            <p:nvPr/>
          </p:nvSpPr>
          <p:spPr>
            <a:xfrm>
              <a:off x="1161142" y="6917358"/>
              <a:ext cx="5237388" cy="3005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6AE6274-F09B-97B1-0DB3-F4DE90EDC8D0}"/>
                </a:ext>
              </a:extLst>
            </p:cNvPr>
            <p:cNvSpPr txBox="1"/>
            <p:nvPr/>
          </p:nvSpPr>
          <p:spPr>
            <a:xfrm>
              <a:off x="457227" y="382148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rgbClr val="FF0000"/>
                  </a:solidFill>
                </a:rPr>
                <a:t>①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EE45AFF-C465-8D26-4467-6000F1EB9D19}"/>
                </a:ext>
              </a:extLst>
            </p:cNvPr>
            <p:cNvSpPr txBox="1"/>
            <p:nvPr/>
          </p:nvSpPr>
          <p:spPr>
            <a:xfrm>
              <a:off x="457227" y="6892962"/>
              <a:ext cx="420721" cy="41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rgbClr val="FF0000"/>
                  </a:solidFill>
                </a:rPr>
                <a:t>②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50E5C87-9A3E-9F3A-7FB5-2398E4212FDC}"/>
                </a:ext>
              </a:extLst>
            </p:cNvPr>
            <p:cNvSpPr txBox="1"/>
            <p:nvPr/>
          </p:nvSpPr>
          <p:spPr>
            <a:xfrm>
              <a:off x="0" y="1069538"/>
              <a:ext cx="7559676" cy="2244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360000" rtlCol="0" anchor="ctr">
              <a:noAutofit/>
            </a:bodyPr>
            <a:lstStyle/>
            <a:p>
              <a:r>
                <a:rPr kumimoji="1" lang="en-US" altLang="ja-JP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kumimoji="1"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変更できる箇所</a:t>
              </a:r>
              <a:r>
                <a:rPr kumimoji="1" lang="en-US" altLang="ja-JP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</a:p>
            <a:p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①学校名・サイト名：学校名および学校で設定したキャリタス</a:t>
              </a:r>
              <a:r>
                <a:rPr kumimoji="1" lang="en-US" altLang="ja-JP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UC</a:t>
              </a:r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のサイト名に</a:t>
              </a:r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　変更してください。</a:t>
              </a:r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②リード文：任意のリード文に変更可能です。</a:t>
              </a:r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③コンテンツ：任意のタイトル・本文に変更可能です。</a:t>
              </a:r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en-US" altLang="ja-JP" sz="2400" u="sng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kumimoji="1" lang="ja-JP" altLang="en-US" sz="2400" u="sng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そのほかの箇所は変更できませんので、そのまま印刷してください。</a:t>
              </a:r>
              <a:endParaRPr kumimoji="1" lang="en-US" altLang="ja-JP" sz="2400" u="sng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97900087-5587-5437-92B9-5DF3FA0E254C}"/>
                </a:ext>
              </a:extLst>
            </p:cNvPr>
            <p:cNvSpPr/>
            <p:nvPr/>
          </p:nvSpPr>
          <p:spPr>
            <a:xfrm>
              <a:off x="-1" y="1"/>
              <a:ext cx="7559675" cy="10381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次ページのチラシを</a:t>
              </a:r>
              <a:r>
                <a:rPr kumimoji="1" lang="en-US" altLang="ja-JP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A3</a:t>
              </a:r>
              <a:r>
                <a:rPr kumimoji="1" lang="ja-JP" altLang="en-US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サイズでプリントアウトして</a:t>
              </a:r>
              <a:endPara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学生に配布してください。</a:t>
              </a:r>
              <a:endPara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" name="矢印: 下 10">
              <a:extLst>
                <a:ext uri="{FF2B5EF4-FFF2-40B4-BE49-F238E27FC236}">
                  <a16:creationId xmlns:a16="http://schemas.microsoft.com/office/drawing/2014/main" id="{38FBE7D2-EC37-98B7-B60D-6D945DE1D0C0}"/>
                </a:ext>
              </a:extLst>
            </p:cNvPr>
            <p:cNvSpPr/>
            <p:nvPr/>
          </p:nvSpPr>
          <p:spPr>
            <a:xfrm>
              <a:off x="6398530" y="9681881"/>
              <a:ext cx="914400" cy="1009931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CAC64A91-692A-F9C6-CF48-E6F2F66920BA}"/>
                </a:ext>
              </a:extLst>
            </p:cNvPr>
            <p:cNvSpPr/>
            <p:nvPr/>
          </p:nvSpPr>
          <p:spPr>
            <a:xfrm>
              <a:off x="1161142" y="7363220"/>
              <a:ext cx="5237388" cy="18324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9D8AB29-5732-1690-2259-F3766040FA3D}"/>
                </a:ext>
              </a:extLst>
            </p:cNvPr>
            <p:cNvSpPr txBox="1"/>
            <p:nvPr/>
          </p:nvSpPr>
          <p:spPr>
            <a:xfrm>
              <a:off x="457227" y="7846595"/>
              <a:ext cx="420721" cy="41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rgbClr val="FF0000"/>
                  </a:solidFill>
                </a:rPr>
                <a:t>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39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53527-81D8-68D2-7A81-EA2F3C6D6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0DD9E5A-41C0-253D-4AAA-7E5F5CF8A17D}"/>
              </a:ext>
            </a:extLst>
          </p:cNvPr>
          <p:cNvGrpSpPr/>
          <p:nvPr/>
        </p:nvGrpSpPr>
        <p:grpSpPr>
          <a:xfrm>
            <a:off x="803145" y="446128"/>
            <a:ext cx="5550808" cy="490242"/>
            <a:chOff x="803145" y="934776"/>
            <a:chExt cx="5550808" cy="490242"/>
          </a:xfrm>
        </p:grpSpPr>
        <p:sp>
          <p:nvSpPr>
            <p:cNvPr id="33" name="四角形: 角を丸くする 32">
              <a:extLst>
                <a:ext uri="{FF2B5EF4-FFF2-40B4-BE49-F238E27FC236}">
                  <a16:creationId xmlns:a16="http://schemas.microsoft.com/office/drawing/2014/main" id="{EA899F40-24A9-0225-FB20-37DA8DD39C95}"/>
                </a:ext>
              </a:extLst>
            </p:cNvPr>
            <p:cNvSpPr/>
            <p:nvPr/>
          </p:nvSpPr>
          <p:spPr>
            <a:xfrm>
              <a:off x="803145" y="934776"/>
              <a:ext cx="5550808" cy="490242"/>
            </a:xfrm>
            <a:prstGeom prst="roundRect">
              <a:avLst>
                <a:gd name="adj" fmla="val 50000"/>
              </a:avLst>
            </a:prstGeom>
            <a:solidFill>
              <a:srgbClr val="00205F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739CD02C-2CBD-6ED3-AE14-6D4C803E859A}"/>
                </a:ext>
              </a:extLst>
            </p:cNvPr>
            <p:cNvSpPr txBox="1"/>
            <p:nvPr/>
          </p:nvSpPr>
          <p:spPr>
            <a:xfrm>
              <a:off x="1207583" y="949065"/>
              <a:ext cx="47419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●●大生のための就活サイト ●●</a:t>
              </a: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ナビ</a:t>
              </a:r>
              <a:endParaRPr kumimoji="1" lang="ja-JP" altLang="en-US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38C6FBC-D57B-70F4-52F8-0867FA754BBF}"/>
              </a:ext>
            </a:extLst>
          </p:cNvPr>
          <p:cNvSpPr txBox="1"/>
          <p:nvPr/>
        </p:nvSpPr>
        <p:spPr>
          <a:xfrm>
            <a:off x="1341403" y="9086197"/>
            <a:ext cx="249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003366"/>
                </a:solidFill>
                <a:latin typeface="+mn-ea"/>
              </a:rPr>
              <a:t>就職ガイダンス、</a:t>
            </a:r>
            <a:endParaRPr kumimoji="1" lang="en-US" altLang="ja-JP" b="1" dirty="0">
              <a:solidFill>
                <a:srgbClr val="003366"/>
              </a:solidFill>
              <a:latin typeface="+mn-ea"/>
            </a:endParaRPr>
          </a:p>
          <a:p>
            <a:pPr algn="ctr"/>
            <a:r>
              <a:rPr kumimoji="1" lang="ja-JP" altLang="en-US" b="1" dirty="0">
                <a:solidFill>
                  <a:srgbClr val="003366"/>
                </a:solidFill>
                <a:latin typeface="+mn-ea"/>
              </a:rPr>
              <a:t>キャリア相談開催</a:t>
            </a:r>
            <a:endParaRPr kumimoji="1" lang="en-US" altLang="ja-JP" b="1" dirty="0">
              <a:solidFill>
                <a:srgbClr val="003366"/>
              </a:solidFill>
              <a:latin typeface="+mn-ea"/>
            </a:endParaRPr>
          </a:p>
          <a:p>
            <a:pPr algn="ctr"/>
            <a:r>
              <a:rPr kumimoji="1" lang="ja-JP" altLang="en-US" b="1" dirty="0">
                <a:solidFill>
                  <a:srgbClr val="003366"/>
                </a:solidFill>
                <a:latin typeface="+mn-ea"/>
              </a:rPr>
              <a:t>情報をチェック！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7F4AA24-1C6D-DAD8-7222-60AEAB65E82D}"/>
              </a:ext>
            </a:extLst>
          </p:cNvPr>
          <p:cNvSpPr txBox="1"/>
          <p:nvPr/>
        </p:nvSpPr>
        <p:spPr>
          <a:xfrm>
            <a:off x="4105338" y="9086197"/>
            <a:ext cx="249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003366"/>
                </a:solidFill>
                <a:latin typeface="+mn-ea"/>
              </a:rPr>
              <a:t>大学の先輩の就活</a:t>
            </a:r>
            <a:endParaRPr kumimoji="1" lang="en-US" altLang="ja-JP" b="1" dirty="0">
              <a:solidFill>
                <a:srgbClr val="003366"/>
              </a:solidFill>
              <a:latin typeface="+mn-ea"/>
            </a:endParaRPr>
          </a:p>
          <a:p>
            <a:pPr algn="ctr"/>
            <a:r>
              <a:rPr kumimoji="1" lang="ja-JP" altLang="en-US" b="1" dirty="0">
                <a:solidFill>
                  <a:srgbClr val="003366"/>
                </a:solidFill>
                <a:latin typeface="+mn-ea"/>
              </a:rPr>
              <a:t>体験談が読めるのは</a:t>
            </a:r>
            <a:endParaRPr kumimoji="1" lang="en-US" altLang="ja-JP" b="1" dirty="0">
              <a:solidFill>
                <a:srgbClr val="003366"/>
              </a:solidFill>
              <a:latin typeface="+mn-ea"/>
            </a:endParaRPr>
          </a:p>
          <a:p>
            <a:pPr algn="ctr"/>
            <a:r>
              <a:rPr kumimoji="1" lang="ja-JP" altLang="en-US" b="1" dirty="0">
                <a:solidFill>
                  <a:srgbClr val="003366"/>
                </a:solidFill>
                <a:latin typeface="+mn-ea"/>
              </a:rPr>
              <a:t>ここだけ！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751343D-BD6A-3032-AF00-97C2367965F1}"/>
              </a:ext>
            </a:extLst>
          </p:cNvPr>
          <p:cNvSpPr txBox="1"/>
          <p:nvPr/>
        </p:nvSpPr>
        <p:spPr>
          <a:xfrm>
            <a:off x="6868649" y="9086197"/>
            <a:ext cx="249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003366"/>
                </a:solidFill>
                <a:latin typeface="+mn-ea"/>
              </a:rPr>
              <a:t>OB</a:t>
            </a:r>
            <a:r>
              <a:rPr kumimoji="1" lang="ja-JP" altLang="en-US" b="1" dirty="0">
                <a:solidFill>
                  <a:srgbClr val="003366"/>
                </a:solidFill>
                <a:latin typeface="+mn-ea"/>
              </a:rPr>
              <a:t>・</a:t>
            </a:r>
            <a:r>
              <a:rPr kumimoji="1" lang="en-US" altLang="ja-JP" b="1" dirty="0">
                <a:solidFill>
                  <a:srgbClr val="003366"/>
                </a:solidFill>
                <a:latin typeface="+mn-ea"/>
              </a:rPr>
              <a:t>OG</a:t>
            </a:r>
            <a:r>
              <a:rPr kumimoji="1" lang="ja-JP" altLang="en-US" b="1" dirty="0">
                <a:solidFill>
                  <a:srgbClr val="003366"/>
                </a:solidFill>
                <a:latin typeface="+mn-ea"/>
              </a:rPr>
              <a:t>情報で、</a:t>
            </a:r>
            <a:endParaRPr kumimoji="1" lang="en-US" altLang="ja-JP" b="1" dirty="0">
              <a:solidFill>
                <a:srgbClr val="003366"/>
              </a:solidFill>
              <a:latin typeface="+mn-ea"/>
            </a:endParaRPr>
          </a:p>
          <a:p>
            <a:pPr algn="ctr"/>
            <a:r>
              <a:rPr kumimoji="1" lang="ja-JP" altLang="en-US" b="1" dirty="0">
                <a:solidFill>
                  <a:srgbClr val="003366"/>
                </a:solidFill>
                <a:latin typeface="+mn-ea"/>
              </a:rPr>
              <a:t>リアルな仕事を知る。</a:t>
            </a:r>
            <a:r>
              <a:rPr kumimoji="1" lang="en-US" altLang="ja-JP" b="1" dirty="0">
                <a:solidFill>
                  <a:srgbClr val="003366"/>
                </a:solidFill>
                <a:latin typeface="+mn-ea"/>
              </a:rPr>
              <a:t>OB</a:t>
            </a:r>
            <a:r>
              <a:rPr kumimoji="1" lang="ja-JP" altLang="en-US" b="1" dirty="0">
                <a:solidFill>
                  <a:srgbClr val="003366"/>
                </a:solidFill>
                <a:latin typeface="+mn-ea"/>
              </a:rPr>
              <a:t>・</a:t>
            </a:r>
            <a:r>
              <a:rPr kumimoji="1" lang="en-US" altLang="ja-JP" b="1" dirty="0">
                <a:solidFill>
                  <a:srgbClr val="003366"/>
                </a:solidFill>
                <a:latin typeface="+mn-ea"/>
              </a:rPr>
              <a:t>OG</a:t>
            </a:r>
            <a:r>
              <a:rPr kumimoji="1" lang="ja-JP" altLang="en-US" b="1" dirty="0">
                <a:solidFill>
                  <a:srgbClr val="003366"/>
                </a:solidFill>
                <a:latin typeface="+mn-ea"/>
              </a:rPr>
              <a:t>訪問も！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A0DE1DF-EDD3-D478-DE06-CB9C6CFAB2A9}"/>
              </a:ext>
            </a:extLst>
          </p:cNvPr>
          <p:cNvSpPr txBox="1"/>
          <p:nvPr/>
        </p:nvSpPr>
        <p:spPr>
          <a:xfrm>
            <a:off x="4105338" y="11280781"/>
            <a:ext cx="249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003366"/>
                </a:solidFill>
                <a:latin typeface="+mn-ea"/>
              </a:rPr>
              <a:t>大学経由だから、</a:t>
            </a:r>
            <a:endParaRPr kumimoji="1" lang="en-US" altLang="ja-JP" b="1" dirty="0">
              <a:solidFill>
                <a:srgbClr val="003366"/>
              </a:solidFill>
              <a:latin typeface="+mn-ea"/>
            </a:endParaRPr>
          </a:p>
          <a:p>
            <a:pPr algn="ctr"/>
            <a:r>
              <a:rPr kumimoji="1" lang="ja-JP" altLang="en-US" b="1" dirty="0">
                <a:solidFill>
                  <a:srgbClr val="003366"/>
                </a:solidFill>
                <a:latin typeface="+mn-ea"/>
              </a:rPr>
              <a:t>正確で安心の</a:t>
            </a:r>
            <a:endParaRPr kumimoji="1" lang="en-US" altLang="ja-JP" b="1" dirty="0">
              <a:solidFill>
                <a:srgbClr val="003366"/>
              </a:solidFill>
              <a:latin typeface="+mn-ea"/>
            </a:endParaRPr>
          </a:p>
          <a:p>
            <a:pPr algn="ctr"/>
            <a:r>
              <a:rPr kumimoji="1" lang="ja-JP" altLang="en-US" b="1" dirty="0">
                <a:solidFill>
                  <a:srgbClr val="003366"/>
                </a:solidFill>
                <a:latin typeface="+mn-ea"/>
              </a:rPr>
              <a:t>企業・採用情報！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CCC638E-72D6-6D7D-64D3-D543288DABCE}"/>
              </a:ext>
            </a:extLst>
          </p:cNvPr>
          <p:cNvSpPr txBox="1"/>
          <p:nvPr/>
        </p:nvSpPr>
        <p:spPr>
          <a:xfrm>
            <a:off x="6868649" y="11280781"/>
            <a:ext cx="249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003366"/>
                </a:solidFill>
                <a:latin typeface="+mn-ea"/>
              </a:rPr>
              <a:t>ほかにも</a:t>
            </a:r>
            <a:endParaRPr kumimoji="1" lang="en-US" altLang="ja-JP" b="1" dirty="0">
              <a:solidFill>
                <a:srgbClr val="003366"/>
              </a:solidFill>
              <a:latin typeface="+mn-ea"/>
            </a:endParaRPr>
          </a:p>
          <a:p>
            <a:pPr algn="ctr"/>
            <a:r>
              <a:rPr kumimoji="1" lang="ja-JP" altLang="en-US" b="1" dirty="0">
                <a:solidFill>
                  <a:srgbClr val="003366"/>
                </a:solidFill>
                <a:latin typeface="+mn-ea"/>
              </a:rPr>
              <a:t>キャリアセンターの</a:t>
            </a:r>
            <a:endParaRPr kumimoji="1" lang="en-US" altLang="ja-JP" b="1" dirty="0">
              <a:solidFill>
                <a:srgbClr val="003366"/>
              </a:solidFill>
              <a:latin typeface="+mn-ea"/>
            </a:endParaRPr>
          </a:p>
          <a:p>
            <a:pPr algn="ctr"/>
            <a:r>
              <a:rPr kumimoji="1" lang="ja-JP" altLang="en-US" b="1" dirty="0">
                <a:solidFill>
                  <a:srgbClr val="003366"/>
                </a:solidFill>
                <a:latin typeface="+mn-ea"/>
              </a:rPr>
              <a:t>情報がすべてここに！</a:t>
            </a: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7F6C2D35-3078-0D94-973B-D2F481A88F99}"/>
              </a:ext>
            </a:extLst>
          </p:cNvPr>
          <p:cNvGrpSpPr/>
          <p:nvPr/>
        </p:nvGrpSpPr>
        <p:grpSpPr>
          <a:xfrm>
            <a:off x="725683" y="7298479"/>
            <a:ext cx="9240031" cy="918671"/>
            <a:chOff x="725683" y="5402657"/>
            <a:chExt cx="9240031" cy="918671"/>
          </a:xfrm>
        </p:grpSpPr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A2379A6E-CF08-0E95-C085-FEBD747B153C}"/>
                </a:ext>
              </a:extLst>
            </p:cNvPr>
            <p:cNvSpPr/>
            <p:nvPr/>
          </p:nvSpPr>
          <p:spPr>
            <a:xfrm>
              <a:off x="725683" y="5402657"/>
              <a:ext cx="9240030" cy="918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C4D55631-8827-742F-FF5E-FCFB2F8EDDBD}"/>
                </a:ext>
              </a:extLst>
            </p:cNvPr>
            <p:cNvSpPr txBox="1"/>
            <p:nvPr/>
          </p:nvSpPr>
          <p:spPr>
            <a:xfrm>
              <a:off x="725683" y="5514000"/>
              <a:ext cx="9240031" cy="695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kumimoji="1" lang="ja-JP" altLang="en-US" b="1" dirty="0">
                  <a:solidFill>
                    <a:srgbClr val="00205F"/>
                  </a:solidFill>
                  <a:latin typeface="+mn-ea"/>
                </a:rPr>
                <a:t>採用広告とは違う公平な企業情報に加え、キャリアセンターが提供する</a:t>
              </a:r>
            </a:p>
            <a:p>
              <a:pPr algn="ctr">
                <a:lnSpc>
                  <a:spcPts val="2400"/>
                </a:lnSpc>
              </a:pPr>
              <a:r>
                <a:rPr kumimoji="1" lang="ja-JP" altLang="en-US" b="1" dirty="0">
                  <a:solidFill>
                    <a:srgbClr val="00205F"/>
                  </a:solidFill>
                  <a:latin typeface="+mn-ea"/>
                </a:rPr>
                <a:t>確度の高い情報と安心のサポート情報のすべてが手に入る！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7249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5400" b="1" dirty="0" smtClean="0">
            <a:solidFill>
              <a:schemeClr val="bg1"/>
            </a:solidFill>
            <a:latin typeface="BIZ UDPゴシック" panose="020B0400000000000000" pitchFamily="50" charset="-128"/>
            <a:ea typeface="BIZ UDPゴシック" panose="020B0400000000000000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2320</TotalTime>
  <Words>200</Words>
  <Application>Microsoft Office PowerPoint</Application>
  <PresentationFormat>ユーザー設定</PresentationFormat>
  <Paragraphs>29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BIZ UDPゴシック</vt:lpstr>
      <vt:lpstr>コーポレート・ロゴ ver2 Medium</vt:lpstr>
      <vt:lpstr>Arial</vt:lpstr>
      <vt:lpstr>Microsoft Himalaya</vt:lpstr>
      <vt:lpstr>Office テーマ</vt:lpstr>
      <vt:lpstr>PowerPoint プレゼンテーション</vt:lpstr>
      <vt:lpstr>PowerPoint プレゼンテーション</vt:lpstr>
    </vt:vector>
  </TitlesOfParts>
  <Company>株式会社キャリタス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UC-A3ポスター01</dc:title>
  <dc:creator>キャリタスUC</dc:creator>
  <cp:revision>86</cp:revision>
  <cp:lastPrinted>2025-07-29T01:07:40Z</cp:lastPrinted>
  <dcterms:created xsi:type="dcterms:W3CDTF">2025-05-28T06:00:23Z</dcterms:created>
  <dcterms:modified xsi:type="dcterms:W3CDTF">2025-07-29T01:15:49Z</dcterms:modified>
</cp:coreProperties>
</file>